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73" r:id="rId4"/>
    <p:sldId id="274" r:id="rId5"/>
    <p:sldId id="268" r:id="rId6"/>
    <p:sldId id="258" r:id="rId7"/>
    <p:sldId id="267" r:id="rId8"/>
    <p:sldId id="275" r:id="rId9"/>
    <p:sldId id="269" r:id="rId10"/>
    <p:sldId id="265" r:id="rId11"/>
    <p:sldId id="276" r:id="rId12"/>
    <p:sldId id="266" r:id="rId13"/>
    <p:sldId id="277" r:id="rId14"/>
    <p:sldId id="264" r:id="rId15"/>
    <p:sldId id="259" r:id="rId16"/>
    <p:sldId id="260" r:id="rId17"/>
    <p:sldId id="261" r:id="rId18"/>
    <p:sldId id="262" r:id="rId19"/>
    <p:sldId id="263" r:id="rId20"/>
    <p:sldId id="272" r:id="rId21"/>
    <p:sldId id="27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9" autoAdjust="0"/>
    <p:restoredTop sz="94660"/>
  </p:normalViewPr>
  <p:slideViewPr>
    <p:cSldViewPr snapToGrid="0">
      <p:cViewPr>
        <p:scale>
          <a:sx n="64" d="100"/>
          <a:sy n="64" d="100"/>
        </p:scale>
        <p:origin x="96" y="-1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D:\work\travel\2016\09_Sept5_9\mst\topDocTypes_v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3200"/>
            </a:pPr>
            <a:r>
              <a:rPr lang="en-US" sz="3200" dirty="0" smtClean="0"/>
              <a:t>Trauma</a:t>
            </a:r>
            <a:r>
              <a:rPr lang="en-US" sz="3200" baseline="0" dirty="0" smtClean="0"/>
              <a:t> Mentions</a:t>
            </a:r>
            <a:r>
              <a:rPr lang="en-US" sz="3200" dirty="0" smtClean="0"/>
              <a:t> </a:t>
            </a:r>
            <a:r>
              <a:rPr lang="en-US" sz="3200" dirty="0"/>
              <a:t>By Standard </a:t>
            </a:r>
            <a:r>
              <a:rPr lang="en-US" sz="3200" dirty="0" smtClean="0"/>
              <a:t>Title</a:t>
            </a:r>
            <a:r>
              <a:rPr lang="en-US" sz="3200" baseline="0" dirty="0" smtClean="0"/>
              <a:t> </a:t>
            </a:r>
          </a:p>
          <a:p>
            <a:pPr>
              <a:defRPr sz="3200"/>
            </a:pPr>
            <a:r>
              <a:rPr lang="en-US" sz="3200" baseline="0" dirty="0" smtClean="0"/>
              <a:t>20 Types Covers 50%  of the Cohort</a:t>
            </a:r>
            <a:endParaRPr lang="en-US" sz="3200" dirty="0"/>
          </a:p>
        </c:rich>
      </c:tx>
      <c:layout>
        <c:manualLayout>
          <c:xMode val="edge"/>
          <c:yMode val="edge"/>
          <c:x val="9.0570580851306606E-2"/>
          <c:y val="0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Instances By Standard Title</c:v>
          </c:tx>
          <c:invertIfNegative val="0"/>
          <c:cat>
            <c:strRef>
              <c:f>[topDocTypes_v1.xlsx]topDocTypes!$B$2:$D$21</c:f>
              <c:strCache>
                <c:ptCount val="20"/>
                <c:pt idx="0">
                  <c:v>MENTAL HEALTH NOTE</c:v>
                </c:pt>
                <c:pt idx="1">
                  <c:v>C  P EXAMINATION NOTE</c:v>
                </c:pt>
                <c:pt idx="2">
                  <c:v>PSYCHIATRY NOTE</c:v>
                </c:pt>
                <c:pt idx="3">
                  <c:v>PSYCHOLOGY NOTE</c:v>
                </c:pt>
                <c:pt idx="4">
                  <c:v>ADDENDUM</c:v>
                </c:pt>
                <c:pt idx="5">
                  <c:v>MENTAL HEALTH OUTPATIENT NOTE</c:v>
                </c:pt>
                <c:pt idx="6">
                  <c:v>SOCIAL WORK NOTE</c:v>
                </c:pt>
                <c:pt idx="7">
                  <c:v>GROUP COUNSELING NOTE</c:v>
                </c:pt>
                <c:pt idx="8">
                  <c:v>MENTAL HEALTH MEDICATION MGT NOTE</c:v>
                </c:pt>
                <c:pt idx="9">
                  <c:v>MENTAL HEALTH TREATMENT PLAN NOTE</c:v>
                </c:pt>
                <c:pt idx="10">
                  <c:v>MENTAL HEALTH INITIAL EVALUATION NOTE</c:v>
                </c:pt>
                <c:pt idx="11">
                  <c:v>MENTAL HEALTH CONSULT</c:v>
                </c:pt>
                <c:pt idx="12">
                  <c:v>MENTAL HEALTH GROUP COUNSELING NOTE</c:v>
                </c:pt>
                <c:pt idx="13">
                  <c:v>PSYCHOLOGY GROUP COUNSELING NOTE</c:v>
                </c:pt>
                <c:pt idx="14">
                  <c:v>PRIMARY CARE NOTE</c:v>
                </c:pt>
                <c:pt idx="15">
                  <c:v>PSYCHIATRY E  M NOTE</c:v>
                </c:pt>
                <c:pt idx="16">
                  <c:v>MST NOTE</c:v>
                </c:pt>
                <c:pt idx="17">
                  <c:v>PSYCHIATRY OUTPATIENT NOTE</c:v>
                </c:pt>
                <c:pt idx="18">
                  <c:v>MENTAL HEALTH COUNSELING NOTE</c:v>
                </c:pt>
                <c:pt idx="19">
                  <c:v>WOMENS HEALTH NOTE</c:v>
                </c:pt>
              </c:strCache>
            </c:strRef>
          </c:cat>
          <c:val>
            <c:numRef>
              <c:f>[topDocTypes_v1.xlsx]topDocTypes!$E$2:$E$21</c:f>
              <c:numCache>
                <c:formatCode>0.00%</c:formatCode>
                <c:ptCount val="20"/>
                <c:pt idx="0">
                  <c:v>9.4626287345773427E-2</c:v>
                </c:pt>
                <c:pt idx="1">
                  <c:v>5.8121749770572037E-2</c:v>
                </c:pt>
                <c:pt idx="2">
                  <c:v>5.1901702865300298E-2</c:v>
                </c:pt>
                <c:pt idx="3">
                  <c:v>4.8638727439583973E-2</c:v>
                </c:pt>
                <c:pt idx="4">
                  <c:v>3.2629754257163253E-2</c:v>
                </c:pt>
                <c:pt idx="5">
                  <c:v>3.0590394616090547E-2</c:v>
                </c:pt>
                <c:pt idx="6">
                  <c:v>2.5491995513408791E-2</c:v>
                </c:pt>
                <c:pt idx="7">
                  <c:v>2.3656571836443357E-2</c:v>
                </c:pt>
                <c:pt idx="8">
                  <c:v>2.3452635872336085E-2</c:v>
                </c:pt>
                <c:pt idx="9">
                  <c:v>1.9985724482512492E-2</c:v>
                </c:pt>
                <c:pt idx="10">
                  <c:v>1.8966044661976138E-2</c:v>
                </c:pt>
                <c:pt idx="11">
                  <c:v>1.8456204751707964E-2</c:v>
                </c:pt>
                <c:pt idx="12">
                  <c:v>1.6416845110635261E-2</c:v>
                </c:pt>
                <c:pt idx="13">
                  <c:v>1.3459773631079841E-2</c:v>
                </c:pt>
                <c:pt idx="14">
                  <c:v>1.325583766697257E-2</c:v>
                </c:pt>
                <c:pt idx="15">
                  <c:v>1.325583766697257E-2</c:v>
                </c:pt>
                <c:pt idx="16">
                  <c:v>1.3153869684918936E-2</c:v>
                </c:pt>
                <c:pt idx="17">
                  <c:v>1.3153869684918936E-2</c:v>
                </c:pt>
                <c:pt idx="18">
                  <c:v>1.2542061792597125E-2</c:v>
                </c:pt>
                <c:pt idx="19">
                  <c:v>1.009483022330988E-2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026-4EEE-827F-D0D30F8086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0772608"/>
        <c:axId val="50872704"/>
      </c:barChart>
      <c:catAx>
        <c:axId val="507726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2000" baseline="0"/>
            </a:pPr>
            <a:endParaRPr lang="en-US"/>
          </a:p>
        </c:txPr>
        <c:crossAx val="50872704"/>
        <c:crosses val="autoZero"/>
        <c:auto val="1"/>
        <c:lblAlgn val="ctr"/>
        <c:lblOffset val="100"/>
        <c:noMultiLvlLbl val="0"/>
      </c:catAx>
      <c:valAx>
        <c:axId val="50872704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txPr>
          <a:bodyPr/>
          <a:lstStyle/>
          <a:p>
            <a:pPr>
              <a:defRPr sz="2000"/>
            </a:pPr>
            <a:endParaRPr lang="en-US"/>
          </a:p>
        </c:txPr>
        <c:crossAx val="5077260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7F4DE6-CE95-4D49-AC23-0903CCDB33CD}" type="doc">
      <dgm:prSet loTypeId="urn:microsoft.com/office/officeart/2005/8/layout/hierarchy1" loCatId="hierarchy" qsTypeId="urn:microsoft.com/office/officeart/2009/2/quickstyle/3d8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BC8A43-B5F0-4308-B036-E2F4757F50C4}">
      <dgm:prSet phldrT="[Text]" custT="1"/>
      <dgm:spPr/>
      <dgm:t>
        <a:bodyPr/>
        <a:lstStyle/>
        <a:p>
          <a:r>
            <a:rPr lang="en-US" sz="2800" dirty="0" smtClean="0"/>
            <a:t>Use Case</a:t>
          </a:r>
          <a:endParaRPr lang="en-US" sz="2800" dirty="0"/>
        </a:p>
      </dgm:t>
    </dgm:pt>
    <dgm:pt modelId="{353ED3D6-6E02-4572-8F21-9CC252152B53}" type="parTrans" cxnId="{3B188330-1B76-4CEB-8F32-A0330C704502}">
      <dgm:prSet/>
      <dgm:spPr/>
      <dgm:t>
        <a:bodyPr/>
        <a:lstStyle/>
        <a:p>
          <a:endParaRPr lang="en-US" sz="2800"/>
        </a:p>
      </dgm:t>
    </dgm:pt>
    <dgm:pt modelId="{158D6AC9-B7B3-4AEF-B5FC-E985777DB20B}" type="sibTrans" cxnId="{3B188330-1B76-4CEB-8F32-A0330C704502}">
      <dgm:prSet/>
      <dgm:spPr/>
      <dgm:t>
        <a:bodyPr/>
        <a:lstStyle/>
        <a:p>
          <a:endParaRPr lang="en-US" sz="2800"/>
        </a:p>
      </dgm:t>
    </dgm:pt>
    <dgm:pt modelId="{43A53742-7C54-4D5C-A9C7-E8E4909D456E}">
      <dgm:prSet phldrT="[Text]" custT="1"/>
      <dgm:spPr/>
      <dgm:t>
        <a:bodyPr/>
        <a:lstStyle/>
        <a:p>
          <a:r>
            <a:rPr lang="en-US" sz="2800" dirty="0" smtClean="0"/>
            <a:t>Feature extraction from  clinical notes</a:t>
          </a:r>
          <a:endParaRPr lang="en-US" sz="2800" dirty="0"/>
        </a:p>
      </dgm:t>
    </dgm:pt>
    <dgm:pt modelId="{485BEBC0-6F92-4C86-B8DB-662230EDD6B4}" type="parTrans" cxnId="{4C2FED76-3078-41B8-9045-90358A2B6342}">
      <dgm:prSet/>
      <dgm:spPr/>
      <dgm:t>
        <a:bodyPr/>
        <a:lstStyle/>
        <a:p>
          <a:endParaRPr lang="en-US" sz="2800"/>
        </a:p>
      </dgm:t>
    </dgm:pt>
    <dgm:pt modelId="{06C1E59E-DA8B-4C89-8DA0-1C91E5EFFF92}" type="sibTrans" cxnId="{4C2FED76-3078-41B8-9045-90358A2B6342}">
      <dgm:prSet/>
      <dgm:spPr/>
      <dgm:t>
        <a:bodyPr/>
        <a:lstStyle/>
        <a:p>
          <a:endParaRPr lang="en-US" sz="2800"/>
        </a:p>
      </dgm:t>
    </dgm:pt>
    <dgm:pt modelId="{7D968E70-0CB0-428F-88CD-5CFCF52609C4}">
      <dgm:prSet phldrT="[Text]" custT="1"/>
      <dgm:spPr/>
      <dgm:t>
        <a:bodyPr/>
        <a:lstStyle/>
        <a:p>
          <a:r>
            <a:rPr lang="en-US" sz="2800" dirty="0" smtClean="0"/>
            <a:t>Epidemiologic Studies</a:t>
          </a:r>
          <a:endParaRPr lang="en-US" sz="2800" dirty="0"/>
        </a:p>
      </dgm:t>
    </dgm:pt>
    <dgm:pt modelId="{8258E364-6DAF-4E32-8599-4BA5FAB8D2A8}" type="parTrans" cxnId="{AA220FDE-1B59-4AF0-A013-E576C02CB509}">
      <dgm:prSet/>
      <dgm:spPr/>
      <dgm:t>
        <a:bodyPr/>
        <a:lstStyle/>
        <a:p>
          <a:endParaRPr lang="en-US" sz="2800"/>
        </a:p>
      </dgm:t>
    </dgm:pt>
    <dgm:pt modelId="{695F6708-CE0E-45B1-BC5B-D6B3BD1A6ED3}" type="sibTrans" cxnId="{AA220FDE-1B59-4AF0-A013-E576C02CB509}">
      <dgm:prSet/>
      <dgm:spPr/>
      <dgm:t>
        <a:bodyPr/>
        <a:lstStyle/>
        <a:p>
          <a:endParaRPr lang="en-US" sz="2800"/>
        </a:p>
      </dgm:t>
    </dgm:pt>
    <dgm:pt modelId="{9E969CDC-5286-48AE-BD7E-B30F8F2972F0}">
      <dgm:prSet phldrT="[Text]" custT="1"/>
      <dgm:spPr/>
      <dgm:t>
        <a:bodyPr/>
        <a:lstStyle/>
        <a:p>
          <a:r>
            <a:rPr lang="en-US" sz="2800" dirty="0" smtClean="0"/>
            <a:t>Bio-surveillance</a:t>
          </a:r>
          <a:endParaRPr lang="en-US" sz="2800" dirty="0"/>
        </a:p>
      </dgm:t>
    </dgm:pt>
    <dgm:pt modelId="{B08299FA-394B-447A-A3B8-F7E94C9D9BCF}" type="parTrans" cxnId="{52007C36-700F-4088-8A85-03DB2FC22DF1}">
      <dgm:prSet/>
      <dgm:spPr/>
      <dgm:t>
        <a:bodyPr/>
        <a:lstStyle/>
        <a:p>
          <a:endParaRPr lang="en-US" sz="2800"/>
        </a:p>
      </dgm:t>
    </dgm:pt>
    <dgm:pt modelId="{5DF39B1C-E3BD-447C-B2B6-2EC4817766A8}" type="sibTrans" cxnId="{52007C36-700F-4088-8A85-03DB2FC22DF1}">
      <dgm:prSet/>
      <dgm:spPr/>
      <dgm:t>
        <a:bodyPr/>
        <a:lstStyle/>
        <a:p>
          <a:endParaRPr lang="en-US" sz="2800"/>
        </a:p>
      </dgm:t>
    </dgm:pt>
    <dgm:pt modelId="{5F098486-1F99-4C7E-AACE-6373CA39D4CB}">
      <dgm:prSet phldrT="[Text]" custT="1"/>
      <dgm:spPr/>
      <dgm:t>
        <a:bodyPr/>
        <a:lstStyle/>
        <a:p>
          <a:r>
            <a:rPr lang="en-US" sz="2400" dirty="0" smtClean="0"/>
            <a:t>VERY heterogeneous</a:t>
          </a:r>
          <a:endParaRPr lang="en-US" sz="2400" dirty="0"/>
        </a:p>
      </dgm:t>
    </dgm:pt>
    <dgm:pt modelId="{53E7FA3E-5C26-45F8-AA67-7498ADB6F792}" type="parTrans" cxnId="{6C6F14F7-0FAD-457B-B380-046BFE628C95}">
      <dgm:prSet/>
      <dgm:spPr/>
      <dgm:t>
        <a:bodyPr/>
        <a:lstStyle/>
        <a:p>
          <a:endParaRPr lang="en-US" sz="2800"/>
        </a:p>
      </dgm:t>
    </dgm:pt>
    <dgm:pt modelId="{3AF77FE1-9DBD-4CD2-9695-13C2ACB0DD7F}" type="sibTrans" cxnId="{6C6F14F7-0FAD-457B-B380-046BFE628C95}">
      <dgm:prSet/>
      <dgm:spPr/>
      <dgm:t>
        <a:bodyPr/>
        <a:lstStyle/>
        <a:p>
          <a:endParaRPr lang="en-US" sz="2800"/>
        </a:p>
      </dgm:t>
    </dgm:pt>
    <dgm:pt modelId="{B53D5720-9440-4D70-85B8-8643860C0B5D}">
      <dgm:prSet phldrT="[Text]" custT="1"/>
      <dgm:spPr/>
      <dgm:t>
        <a:bodyPr/>
        <a:lstStyle/>
        <a:p>
          <a:r>
            <a:rPr lang="en-US" sz="2800" dirty="0" smtClean="0"/>
            <a:t>Policy/ Utilization/ Compliance/</a:t>
          </a:r>
          <a:endParaRPr lang="en-US" sz="2800" dirty="0"/>
        </a:p>
      </dgm:t>
    </dgm:pt>
    <dgm:pt modelId="{8921B321-EF6F-4B19-8C1E-97EE59E070C6}" type="parTrans" cxnId="{6BEB7B03-8A18-4441-A295-26D1CC17C34C}">
      <dgm:prSet/>
      <dgm:spPr/>
      <dgm:t>
        <a:bodyPr/>
        <a:lstStyle/>
        <a:p>
          <a:endParaRPr lang="en-US" sz="2800"/>
        </a:p>
      </dgm:t>
    </dgm:pt>
    <dgm:pt modelId="{A04475C4-CD41-4B4A-AE31-5C28CA91AED6}" type="sibTrans" cxnId="{6BEB7B03-8A18-4441-A295-26D1CC17C34C}">
      <dgm:prSet/>
      <dgm:spPr/>
      <dgm:t>
        <a:bodyPr/>
        <a:lstStyle/>
        <a:p>
          <a:endParaRPr lang="en-US" sz="2800"/>
        </a:p>
      </dgm:t>
    </dgm:pt>
    <dgm:pt modelId="{C756E1CA-3469-48E0-97BF-B5FD258818CB}">
      <dgm:prSet phldrT="[Text]" custT="1"/>
      <dgm:spPr/>
      <dgm:t>
        <a:bodyPr/>
        <a:lstStyle/>
        <a:p>
          <a:r>
            <a:rPr lang="en-US" sz="2800" dirty="0" smtClean="0"/>
            <a:t>2+ Billion Records</a:t>
          </a:r>
          <a:endParaRPr lang="en-US" sz="2800" dirty="0"/>
        </a:p>
      </dgm:t>
    </dgm:pt>
    <dgm:pt modelId="{0A1C7F5F-AF92-4B4D-9EDE-24C2A7D87F3B}" type="parTrans" cxnId="{B2E9CD73-91B6-47ED-A110-60087365A4D5}">
      <dgm:prSet/>
      <dgm:spPr/>
      <dgm:t>
        <a:bodyPr/>
        <a:lstStyle/>
        <a:p>
          <a:endParaRPr lang="en-US" sz="2800"/>
        </a:p>
      </dgm:t>
    </dgm:pt>
    <dgm:pt modelId="{37C09FEA-167D-4039-8AAA-0AA44CF0CBCC}" type="sibTrans" cxnId="{B2E9CD73-91B6-47ED-A110-60087365A4D5}">
      <dgm:prSet/>
      <dgm:spPr/>
      <dgm:t>
        <a:bodyPr/>
        <a:lstStyle/>
        <a:p>
          <a:endParaRPr lang="en-US" sz="2800"/>
        </a:p>
      </dgm:t>
    </dgm:pt>
    <dgm:pt modelId="{AD4047DC-20E6-46F5-AC28-E8BB0AC0355A}" type="pres">
      <dgm:prSet presAssocID="{A97F4DE6-CE95-4D49-AC23-0903CCDB33C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C92694F-BF04-462F-AA4B-6C6C72F07DC9}" type="pres">
      <dgm:prSet presAssocID="{27BC8A43-B5F0-4308-B036-E2F4757F50C4}" presName="hierRoot1" presStyleCnt="0"/>
      <dgm:spPr/>
    </dgm:pt>
    <dgm:pt modelId="{E8D2BE3E-BC0F-4BC8-A4C1-BE4370D26B5A}" type="pres">
      <dgm:prSet presAssocID="{27BC8A43-B5F0-4308-B036-E2F4757F50C4}" presName="composite" presStyleCnt="0"/>
      <dgm:spPr/>
    </dgm:pt>
    <dgm:pt modelId="{8B351F63-184A-4A07-BAB1-1872797A373E}" type="pres">
      <dgm:prSet presAssocID="{27BC8A43-B5F0-4308-B036-E2F4757F50C4}" presName="background" presStyleLbl="node0" presStyleIdx="0" presStyleCnt="2"/>
      <dgm:spPr/>
    </dgm:pt>
    <dgm:pt modelId="{7A490A99-2888-4714-BE94-C68708414FF5}" type="pres">
      <dgm:prSet presAssocID="{27BC8A43-B5F0-4308-B036-E2F4757F50C4}" presName="text" presStyleLbl="fgAcc0" presStyleIdx="0" presStyleCnt="2" custScaleX="121000" custScaleY="121000" custLinFactX="-58866" custLinFactNeighborX="-100000" custLinFactNeighborY="-1337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A19BD29-6C38-44A6-8DAB-75BB6BB75F54}" type="pres">
      <dgm:prSet presAssocID="{27BC8A43-B5F0-4308-B036-E2F4757F50C4}" presName="hierChild2" presStyleCnt="0"/>
      <dgm:spPr/>
    </dgm:pt>
    <dgm:pt modelId="{DC78392F-BC6C-4EDB-A29B-FBB98E1E6BD1}" type="pres">
      <dgm:prSet presAssocID="{485BEBC0-6F92-4C86-B8DB-662230EDD6B4}" presName="Name10" presStyleLbl="parChTrans1D2" presStyleIdx="0" presStyleCnt="2"/>
      <dgm:spPr/>
      <dgm:t>
        <a:bodyPr/>
        <a:lstStyle/>
        <a:p>
          <a:endParaRPr lang="en-US"/>
        </a:p>
      </dgm:t>
    </dgm:pt>
    <dgm:pt modelId="{4B183903-3A46-4EC9-8732-D078956EB63F}" type="pres">
      <dgm:prSet presAssocID="{43A53742-7C54-4D5C-A9C7-E8E4909D456E}" presName="hierRoot2" presStyleCnt="0"/>
      <dgm:spPr/>
    </dgm:pt>
    <dgm:pt modelId="{02D173CA-A9CC-4148-83F3-2890C81D5BCD}" type="pres">
      <dgm:prSet presAssocID="{43A53742-7C54-4D5C-A9C7-E8E4909D456E}" presName="composite2" presStyleCnt="0"/>
      <dgm:spPr/>
    </dgm:pt>
    <dgm:pt modelId="{F27A8973-EE30-4C48-883D-69B16AFDB588}" type="pres">
      <dgm:prSet presAssocID="{43A53742-7C54-4D5C-A9C7-E8E4909D456E}" presName="background2" presStyleLbl="node2" presStyleIdx="0" presStyleCnt="2"/>
      <dgm:spPr/>
    </dgm:pt>
    <dgm:pt modelId="{8614E91F-1905-443F-8BB5-3CB776953863}" type="pres">
      <dgm:prSet presAssocID="{43A53742-7C54-4D5C-A9C7-E8E4909D456E}" presName="text2" presStyleLbl="fgAcc2" presStyleIdx="0" presStyleCnt="2" custScaleX="194872" custScaleY="194872" custLinFactNeighborX="-75342" custLinFactNeighborY="-512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7DCAC20-B5F0-4DFE-9ED8-BA6317E94656}" type="pres">
      <dgm:prSet presAssocID="{43A53742-7C54-4D5C-A9C7-E8E4909D456E}" presName="hierChild3" presStyleCnt="0"/>
      <dgm:spPr/>
    </dgm:pt>
    <dgm:pt modelId="{7EB5BA70-52A6-4E91-B98D-9530237B92B6}" type="pres">
      <dgm:prSet presAssocID="{8258E364-6DAF-4E32-8599-4BA5FAB8D2A8}" presName="Name17" presStyleLbl="parChTrans1D3" presStyleIdx="0" presStyleCnt="3"/>
      <dgm:spPr/>
      <dgm:t>
        <a:bodyPr/>
        <a:lstStyle/>
        <a:p>
          <a:endParaRPr lang="en-US"/>
        </a:p>
      </dgm:t>
    </dgm:pt>
    <dgm:pt modelId="{FC259030-FCF7-49DD-93BB-F3BEA84CBDAD}" type="pres">
      <dgm:prSet presAssocID="{7D968E70-0CB0-428F-88CD-5CFCF52609C4}" presName="hierRoot3" presStyleCnt="0"/>
      <dgm:spPr/>
    </dgm:pt>
    <dgm:pt modelId="{92C1A563-A4CC-4ECD-8EE7-EE2DABDD2B03}" type="pres">
      <dgm:prSet presAssocID="{7D968E70-0CB0-428F-88CD-5CFCF52609C4}" presName="composite3" presStyleCnt="0"/>
      <dgm:spPr/>
    </dgm:pt>
    <dgm:pt modelId="{15C7DE77-6D30-4AE4-A759-20671ACA022E}" type="pres">
      <dgm:prSet presAssocID="{7D968E70-0CB0-428F-88CD-5CFCF52609C4}" presName="background3" presStyleLbl="node3" presStyleIdx="0" presStyleCnt="3"/>
      <dgm:spPr/>
    </dgm:pt>
    <dgm:pt modelId="{2F036D21-23CE-4915-9342-56074AC8471E}" type="pres">
      <dgm:prSet presAssocID="{7D968E70-0CB0-428F-88CD-5CFCF52609C4}" presName="text3" presStyleLbl="fgAcc3" presStyleIdx="0" presStyleCnt="3" custScaleX="177156" custScaleY="17715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AAE5C4F-DF8B-457F-9C70-0B23231B325A}" type="pres">
      <dgm:prSet presAssocID="{7D968E70-0CB0-428F-88CD-5CFCF52609C4}" presName="hierChild4" presStyleCnt="0"/>
      <dgm:spPr/>
    </dgm:pt>
    <dgm:pt modelId="{90F913AA-D523-4350-B714-597B79680CBE}" type="pres">
      <dgm:prSet presAssocID="{B08299FA-394B-447A-A3B8-F7E94C9D9BCF}" presName="Name17" presStyleLbl="parChTrans1D3" presStyleIdx="1" presStyleCnt="3"/>
      <dgm:spPr/>
      <dgm:t>
        <a:bodyPr/>
        <a:lstStyle/>
        <a:p>
          <a:endParaRPr lang="en-US"/>
        </a:p>
      </dgm:t>
    </dgm:pt>
    <dgm:pt modelId="{11FDDC4A-B680-4709-84EC-F2E8329BF324}" type="pres">
      <dgm:prSet presAssocID="{9E969CDC-5286-48AE-BD7E-B30F8F2972F0}" presName="hierRoot3" presStyleCnt="0"/>
      <dgm:spPr/>
    </dgm:pt>
    <dgm:pt modelId="{2CA19E94-B4D4-4B9D-8DC6-CB1520BED512}" type="pres">
      <dgm:prSet presAssocID="{9E969CDC-5286-48AE-BD7E-B30F8F2972F0}" presName="composite3" presStyleCnt="0"/>
      <dgm:spPr/>
    </dgm:pt>
    <dgm:pt modelId="{65DB9A32-9F2F-4983-91FB-599A0A94D8B3}" type="pres">
      <dgm:prSet presAssocID="{9E969CDC-5286-48AE-BD7E-B30F8F2972F0}" presName="background3" presStyleLbl="node3" presStyleIdx="1" presStyleCnt="3"/>
      <dgm:spPr/>
    </dgm:pt>
    <dgm:pt modelId="{060E8776-280A-4C21-B132-7B7492449CB9}" type="pres">
      <dgm:prSet presAssocID="{9E969CDC-5286-48AE-BD7E-B30F8F2972F0}" presName="text3" presStyleLbl="fgAcc3" presStyleIdx="1" presStyleCnt="3" custScaleX="161051" custScaleY="16105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074DB06-55BF-45F7-B65D-8F32246E8020}" type="pres">
      <dgm:prSet presAssocID="{9E969CDC-5286-48AE-BD7E-B30F8F2972F0}" presName="hierChild4" presStyleCnt="0"/>
      <dgm:spPr/>
    </dgm:pt>
    <dgm:pt modelId="{5816EDCE-C4A8-4BF7-A07C-3B9E5BFCFC98}" type="pres">
      <dgm:prSet presAssocID="{8921B321-EF6F-4B19-8C1E-97EE59E070C6}" presName="Name17" presStyleLbl="parChTrans1D3" presStyleIdx="2" presStyleCnt="3"/>
      <dgm:spPr/>
      <dgm:t>
        <a:bodyPr/>
        <a:lstStyle/>
        <a:p>
          <a:endParaRPr lang="en-US"/>
        </a:p>
      </dgm:t>
    </dgm:pt>
    <dgm:pt modelId="{9E0810B4-44BB-41DF-AFE4-4380B8B5C913}" type="pres">
      <dgm:prSet presAssocID="{B53D5720-9440-4D70-85B8-8643860C0B5D}" presName="hierRoot3" presStyleCnt="0"/>
      <dgm:spPr/>
    </dgm:pt>
    <dgm:pt modelId="{E1F9EE75-5C18-4482-B040-9F3A306C7717}" type="pres">
      <dgm:prSet presAssocID="{B53D5720-9440-4D70-85B8-8643860C0B5D}" presName="composite3" presStyleCnt="0"/>
      <dgm:spPr/>
    </dgm:pt>
    <dgm:pt modelId="{2F968EB2-8DF7-4324-8D1B-77FF3A4E1AA0}" type="pres">
      <dgm:prSet presAssocID="{B53D5720-9440-4D70-85B8-8643860C0B5D}" presName="background3" presStyleLbl="node3" presStyleIdx="2" presStyleCnt="3"/>
      <dgm:spPr/>
    </dgm:pt>
    <dgm:pt modelId="{3F9FFBC4-B481-44C9-86BF-985CC2513607}" type="pres">
      <dgm:prSet presAssocID="{B53D5720-9440-4D70-85B8-8643860C0B5D}" presName="text3" presStyleLbl="fgAcc3" presStyleIdx="2" presStyleCnt="3" custScaleX="177156" custScaleY="17715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CB46DDC-76C1-4B81-8AB7-716FD4FED8CF}" type="pres">
      <dgm:prSet presAssocID="{B53D5720-9440-4D70-85B8-8643860C0B5D}" presName="hierChild4" presStyleCnt="0"/>
      <dgm:spPr/>
    </dgm:pt>
    <dgm:pt modelId="{5AFBCB73-4E69-454E-BB57-B2A5778379F1}" type="pres">
      <dgm:prSet presAssocID="{5F098486-1F99-4C7E-AACE-6373CA39D4CB}" presName="hierRoot1" presStyleCnt="0"/>
      <dgm:spPr/>
    </dgm:pt>
    <dgm:pt modelId="{D8D0DBAD-A23F-4831-B73A-A616749E4AA1}" type="pres">
      <dgm:prSet presAssocID="{5F098486-1F99-4C7E-AACE-6373CA39D4CB}" presName="composite" presStyleCnt="0"/>
      <dgm:spPr/>
    </dgm:pt>
    <dgm:pt modelId="{06304297-18C9-469B-AE1E-DE6DEB4AD3F0}" type="pres">
      <dgm:prSet presAssocID="{5F098486-1F99-4C7E-AACE-6373CA39D4CB}" presName="background" presStyleLbl="node0" presStyleIdx="1" presStyleCnt="2"/>
      <dgm:spPr/>
    </dgm:pt>
    <dgm:pt modelId="{0A522D6D-A915-4417-8967-B02F875E1EAA}" type="pres">
      <dgm:prSet presAssocID="{5F098486-1F99-4C7E-AACE-6373CA39D4CB}" presName="text" presStyleLbl="fgAcc0" presStyleIdx="1" presStyleCnt="2" custScaleX="177156" custScaleY="177156" custLinFactNeighborX="2212" custLinFactNeighborY="-799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44F4325-EE0C-422A-9D9D-48661B81D9DB}" type="pres">
      <dgm:prSet presAssocID="{5F098486-1F99-4C7E-AACE-6373CA39D4CB}" presName="hierChild2" presStyleCnt="0"/>
      <dgm:spPr/>
    </dgm:pt>
    <dgm:pt modelId="{47CD97E6-1967-4294-9BCD-275B17D18095}" type="pres">
      <dgm:prSet presAssocID="{0A1C7F5F-AF92-4B4D-9EDE-24C2A7D87F3B}" presName="Name10" presStyleLbl="parChTrans1D2" presStyleIdx="1" presStyleCnt="2"/>
      <dgm:spPr/>
      <dgm:t>
        <a:bodyPr/>
        <a:lstStyle/>
        <a:p>
          <a:endParaRPr lang="en-US"/>
        </a:p>
      </dgm:t>
    </dgm:pt>
    <dgm:pt modelId="{18B43231-AFBB-493C-BC00-961849252023}" type="pres">
      <dgm:prSet presAssocID="{C756E1CA-3469-48E0-97BF-B5FD258818CB}" presName="hierRoot2" presStyleCnt="0"/>
      <dgm:spPr/>
    </dgm:pt>
    <dgm:pt modelId="{E304E6F1-C0B4-424D-9531-6CD503D850AF}" type="pres">
      <dgm:prSet presAssocID="{C756E1CA-3469-48E0-97BF-B5FD258818CB}" presName="composite2" presStyleCnt="0"/>
      <dgm:spPr/>
    </dgm:pt>
    <dgm:pt modelId="{D9CA820A-49A3-4AC1-AAA8-87F34C7DDDC6}" type="pres">
      <dgm:prSet presAssocID="{C756E1CA-3469-48E0-97BF-B5FD258818CB}" presName="background2" presStyleLbl="node2" presStyleIdx="1" presStyleCnt="2"/>
      <dgm:spPr/>
    </dgm:pt>
    <dgm:pt modelId="{58C115FF-2017-46EC-B44C-5D8BBC2EB541}" type="pres">
      <dgm:prSet presAssocID="{C756E1CA-3469-48E0-97BF-B5FD258818CB}" presName="text2" presStyleLbl="fgAcc2" presStyleIdx="1" presStyleCnt="2" custScaleX="121000" custScaleY="121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7DEF808-E063-4F3C-AC81-C0C08B33A7DD}" type="pres">
      <dgm:prSet presAssocID="{C756E1CA-3469-48E0-97BF-B5FD258818CB}" presName="hierChild3" presStyleCnt="0"/>
      <dgm:spPr/>
    </dgm:pt>
  </dgm:ptLst>
  <dgm:cxnLst>
    <dgm:cxn modelId="{B2E9CD73-91B6-47ED-A110-60087365A4D5}" srcId="{5F098486-1F99-4C7E-AACE-6373CA39D4CB}" destId="{C756E1CA-3469-48E0-97BF-B5FD258818CB}" srcOrd="0" destOrd="0" parTransId="{0A1C7F5F-AF92-4B4D-9EDE-24C2A7D87F3B}" sibTransId="{37C09FEA-167D-4039-8AAA-0AA44CF0CBCC}"/>
    <dgm:cxn modelId="{539556CB-5B1E-462A-BB16-EDBD357B169B}" type="presOf" srcId="{9E969CDC-5286-48AE-BD7E-B30F8F2972F0}" destId="{060E8776-280A-4C21-B132-7B7492449CB9}" srcOrd="0" destOrd="0" presId="urn:microsoft.com/office/officeart/2005/8/layout/hierarchy1"/>
    <dgm:cxn modelId="{F093FE4A-98DB-48DE-AD89-45471DF9266C}" type="presOf" srcId="{0A1C7F5F-AF92-4B4D-9EDE-24C2A7D87F3B}" destId="{47CD97E6-1967-4294-9BCD-275B17D18095}" srcOrd="0" destOrd="0" presId="urn:microsoft.com/office/officeart/2005/8/layout/hierarchy1"/>
    <dgm:cxn modelId="{904EA633-24CA-403A-BC5F-F69ABBA3E6D3}" type="presOf" srcId="{8258E364-6DAF-4E32-8599-4BA5FAB8D2A8}" destId="{7EB5BA70-52A6-4E91-B98D-9530237B92B6}" srcOrd="0" destOrd="0" presId="urn:microsoft.com/office/officeart/2005/8/layout/hierarchy1"/>
    <dgm:cxn modelId="{031D6752-9DD6-4053-AD33-F1134CB12D84}" type="presOf" srcId="{A97F4DE6-CE95-4D49-AC23-0903CCDB33CD}" destId="{AD4047DC-20E6-46F5-AC28-E8BB0AC0355A}" srcOrd="0" destOrd="0" presId="urn:microsoft.com/office/officeart/2005/8/layout/hierarchy1"/>
    <dgm:cxn modelId="{3B188330-1B76-4CEB-8F32-A0330C704502}" srcId="{A97F4DE6-CE95-4D49-AC23-0903CCDB33CD}" destId="{27BC8A43-B5F0-4308-B036-E2F4757F50C4}" srcOrd="0" destOrd="0" parTransId="{353ED3D6-6E02-4572-8F21-9CC252152B53}" sibTransId="{158D6AC9-B7B3-4AEF-B5FC-E985777DB20B}"/>
    <dgm:cxn modelId="{4C2FED76-3078-41B8-9045-90358A2B6342}" srcId="{27BC8A43-B5F0-4308-B036-E2F4757F50C4}" destId="{43A53742-7C54-4D5C-A9C7-E8E4909D456E}" srcOrd="0" destOrd="0" parTransId="{485BEBC0-6F92-4C86-B8DB-662230EDD6B4}" sibTransId="{06C1E59E-DA8B-4C89-8DA0-1C91E5EFFF92}"/>
    <dgm:cxn modelId="{9CC446E9-E9C6-4CA7-87B5-FFFE779A352E}" type="presOf" srcId="{B53D5720-9440-4D70-85B8-8643860C0B5D}" destId="{3F9FFBC4-B481-44C9-86BF-985CC2513607}" srcOrd="0" destOrd="0" presId="urn:microsoft.com/office/officeart/2005/8/layout/hierarchy1"/>
    <dgm:cxn modelId="{C53B87E8-9ABA-4C26-99BD-5390D11FCA73}" type="presOf" srcId="{43A53742-7C54-4D5C-A9C7-E8E4909D456E}" destId="{8614E91F-1905-443F-8BB5-3CB776953863}" srcOrd="0" destOrd="0" presId="urn:microsoft.com/office/officeart/2005/8/layout/hierarchy1"/>
    <dgm:cxn modelId="{6C6F14F7-0FAD-457B-B380-046BFE628C95}" srcId="{A97F4DE6-CE95-4D49-AC23-0903CCDB33CD}" destId="{5F098486-1F99-4C7E-AACE-6373CA39D4CB}" srcOrd="1" destOrd="0" parTransId="{53E7FA3E-5C26-45F8-AA67-7498ADB6F792}" sibTransId="{3AF77FE1-9DBD-4CD2-9695-13C2ACB0DD7F}"/>
    <dgm:cxn modelId="{AA220FDE-1B59-4AF0-A013-E576C02CB509}" srcId="{43A53742-7C54-4D5C-A9C7-E8E4909D456E}" destId="{7D968E70-0CB0-428F-88CD-5CFCF52609C4}" srcOrd="0" destOrd="0" parTransId="{8258E364-6DAF-4E32-8599-4BA5FAB8D2A8}" sibTransId="{695F6708-CE0E-45B1-BC5B-D6B3BD1A6ED3}"/>
    <dgm:cxn modelId="{1C4BCD19-8FBF-4D3D-A777-02409C21800D}" type="presOf" srcId="{7D968E70-0CB0-428F-88CD-5CFCF52609C4}" destId="{2F036D21-23CE-4915-9342-56074AC8471E}" srcOrd="0" destOrd="0" presId="urn:microsoft.com/office/officeart/2005/8/layout/hierarchy1"/>
    <dgm:cxn modelId="{013AD3F9-7311-4631-96B0-25181268CF31}" type="presOf" srcId="{485BEBC0-6F92-4C86-B8DB-662230EDD6B4}" destId="{DC78392F-BC6C-4EDB-A29B-FBB98E1E6BD1}" srcOrd="0" destOrd="0" presId="urn:microsoft.com/office/officeart/2005/8/layout/hierarchy1"/>
    <dgm:cxn modelId="{D5F669B7-83D9-4050-AEFF-792C233CD0BE}" type="presOf" srcId="{8921B321-EF6F-4B19-8C1E-97EE59E070C6}" destId="{5816EDCE-C4A8-4BF7-A07C-3B9E5BFCFC98}" srcOrd="0" destOrd="0" presId="urn:microsoft.com/office/officeart/2005/8/layout/hierarchy1"/>
    <dgm:cxn modelId="{A62D73F7-7A26-4F9F-BD17-D207DCF215A7}" type="presOf" srcId="{27BC8A43-B5F0-4308-B036-E2F4757F50C4}" destId="{7A490A99-2888-4714-BE94-C68708414FF5}" srcOrd="0" destOrd="0" presId="urn:microsoft.com/office/officeart/2005/8/layout/hierarchy1"/>
    <dgm:cxn modelId="{D2709865-4C48-4E36-A861-DFE6EBBD44FC}" type="presOf" srcId="{B08299FA-394B-447A-A3B8-F7E94C9D9BCF}" destId="{90F913AA-D523-4350-B714-597B79680CBE}" srcOrd="0" destOrd="0" presId="urn:microsoft.com/office/officeart/2005/8/layout/hierarchy1"/>
    <dgm:cxn modelId="{506B1BFC-7955-48D1-A4C8-3924845192DF}" type="presOf" srcId="{5F098486-1F99-4C7E-AACE-6373CA39D4CB}" destId="{0A522D6D-A915-4417-8967-B02F875E1EAA}" srcOrd="0" destOrd="0" presId="urn:microsoft.com/office/officeart/2005/8/layout/hierarchy1"/>
    <dgm:cxn modelId="{52007C36-700F-4088-8A85-03DB2FC22DF1}" srcId="{43A53742-7C54-4D5C-A9C7-E8E4909D456E}" destId="{9E969CDC-5286-48AE-BD7E-B30F8F2972F0}" srcOrd="1" destOrd="0" parTransId="{B08299FA-394B-447A-A3B8-F7E94C9D9BCF}" sibTransId="{5DF39B1C-E3BD-447C-B2B6-2EC4817766A8}"/>
    <dgm:cxn modelId="{6BEB7B03-8A18-4441-A295-26D1CC17C34C}" srcId="{43A53742-7C54-4D5C-A9C7-E8E4909D456E}" destId="{B53D5720-9440-4D70-85B8-8643860C0B5D}" srcOrd="2" destOrd="0" parTransId="{8921B321-EF6F-4B19-8C1E-97EE59E070C6}" sibTransId="{A04475C4-CD41-4B4A-AE31-5C28CA91AED6}"/>
    <dgm:cxn modelId="{AA7790C7-BFA4-48F1-9177-7E35C34A1284}" type="presOf" srcId="{C756E1CA-3469-48E0-97BF-B5FD258818CB}" destId="{58C115FF-2017-46EC-B44C-5D8BBC2EB541}" srcOrd="0" destOrd="0" presId="urn:microsoft.com/office/officeart/2005/8/layout/hierarchy1"/>
    <dgm:cxn modelId="{086DC6E8-75E6-44D6-A55B-6FEC7E5DA375}" type="presParOf" srcId="{AD4047DC-20E6-46F5-AC28-E8BB0AC0355A}" destId="{FC92694F-BF04-462F-AA4B-6C6C72F07DC9}" srcOrd="0" destOrd="0" presId="urn:microsoft.com/office/officeart/2005/8/layout/hierarchy1"/>
    <dgm:cxn modelId="{A8DC1AE1-14CE-41F2-A872-3C815AE3365E}" type="presParOf" srcId="{FC92694F-BF04-462F-AA4B-6C6C72F07DC9}" destId="{E8D2BE3E-BC0F-4BC8-A4C1-BE4370D26B5A}" srcOrd="0" destOrd="0" presId="urn:microsoft.com/office/officeart/2005/8/layout/hierarchy1"/>
    <dgm:cxn modelId="{2B2228EE-6BB7-4A6A-BEBF-7F9F96D8C067}" type="presParOf" srcId="{E8D2BE3E-BC0F-4BC8-A4C1-BE4370D26B5A}" destId="{8B351F63-184A-4A07-BAB1-1872797A373E}" srcOrd="0" destOrd="0" presId="urn:microsoft.com/office/officeart/2005/8/layout/hierarchy1"/>
    <dgm:cxn modelId="{2DD39249-DB4C-4E1D-BA1E-801CA034690E}" type="presParOf" srcId="{E8D2BE3E-BC0F-4BC8-A4C1-BE4370D26B5A}" destId="{7A490A99-2888-4714-BE94-C68708414FF5}" srcOrd="1" destOrd="0" presId="urn:microsoft.com/office/officeart/2005/8/layout/hierarchy1"/>
    <dgm:cxn modelId="{D8F389AF-84BD-42E3-B137-C30513B9B76A}" type="presParOf" srcId="{FC92694F-BF04-462F-AA4B-6C6C72F07DC9}" destId="{AA19BD29-6C38-44A6-8DAB-75BB6BB75F54}" srcOrd="1" destOrd="0" presId="urn:microsoft.com/office/officeart/2005/8/layout/hierarchy1"/>
    <dgm:cxn modelId="{A855DA97-6D9B-479E-91E5-EE895CB21CFB}" type="presParOf" srcId="{AA19BD29-6C38-44A6-8DAB-75BB6BB75F54}" destId="{DC78392F-BC6C-4EDB-A29B-FBB98E1E6BD1}" srcOrd="0" destOrd="0" presId="urn:microsoft.com/office/officeart/2005/8/layout/hierarchy1"/>
    <dgm:cxn modelId="{97F8D7F3-A1B1-4FFB-BE1F-3F8D2391089A}" type="presParOf" srcId="{AA19BD29-6C38-44A6-8DAB-75BB6BB75F54}" destId="{4B183903-3A46-4EC9-8732-D078956EB63F}" srcOrd="1" destOrd="0" presId="urn:microsoft.com/office/officeart/2005/8/layout/hierarchy1"/>
    <dgm:cxn modelId="{588C3A83-2E69-417A-9E7C-2B63E6CD5153}" type="presParOf" srcId="{4B183903-3A46-4EC9-8732-D078956EB63F}" destId="{02D173CA-A9CC-4148-83F3-2890C81D5BCD}" srcOrd="0" destOrd="0" presId="urn:microsoft.com/office/officeart/2005/8/layout/hierarchy1"/>
    <dgm:cxn modelId="{BF1194A1-F83C-4D6B-8411-69522241DC43}" type="presParOf" srcId="{02D173CA-A9CC-4148-83F3-2890C81D5BCD}" destId="{F27A8973-EE30-4C48-883D-69B16AFDB588}" srcOrd="0" destOrd="0" presId="urn:microsoft.com/office/officeart/2005/8/layout/hierarchy1"/>
    <dgm:cxn modelId="{70DEFC03-DF2B-490D-88DB-90A50B92305C}" type="presParOf" srcId="{02D173CA-A9CC-4148-83F3-2890C81D5BCD}" destId="{8614E91F-1905-443F-8BB5-3CB776953863}" srcOrd="1" destOrd="0" presId="urn:microsoft.com/office/officeart/2005/8/layout/hierarchy1"/>
    <dgm:cxn modelId="{1F628AA1-0DA4-4E7F-B857-04948BF6DB13}" type="presParOf" srcId="{4B183903-3A46-4EC9-8732-D078956EB63F}" destId="{17DCAC20-B5F0-4DFE-9ED8-BA6317E94656}" srcOrd="1" destOrd="0" presId="urn:microsoft.com/office/officeart/2005/8/layout/hierarchy1"/>
    <dgm:cxn modelId="{299A7AB6-FEFC-4366-AE14-6F8DA059729D}" type="presParOf" srcId="{17DCAC20-B5F0-4DFE-9ED8-BA6317E94656}" destId="{7EB5BA70-52A6-4E91-B98D-9530237B92B6}" srcOrd="0" destOrd="0" presId="urn:microsoft.com/office/officeart/2005/8/layout/hierarchy1"/>
    <dgm:cxn modelId="{755C619A-A503-4C29-B159-D75FCCB521A2}" type="presParOf" srcId="{17DCAC20-B5F0-4DFE-9ED8-BA6317E94656}" destId="{FC259030-FCF7-49DD-93BB-F3BEA84CBDAD}" srcOrd="1" destOrd="0" presId="urn:microsoft.com/office/officeart/2005/8/layout/hierarchy1"/>
    <dgm:cxn modelId="{40C5B8AC-1D3D-4DD1-8F2F-C25036C1A902}" type="presParOf" srcId="{FC259030-FCF7-49DD-93BB-F3BEA84CBDAD}" destId="{92C1A563-A4CC-4ECD-8EE7-EE2DABDD2B03}" srcOrd="0" destOrd="0" presId="urn:microsoft.com/office/officeart/2005/8/layout/hierarchy1"/>
    <dgm:cxn modelId="{34DF8F27-89FD-43FD-9E8D-DEAA89E9C3F0}" type="presParOf" srcId="{92C1A563-A4CC-4ECD-8EE7-EE2DABDD2B03}" destId="{15C7DE77-6D30-4AE4-A759-20671ACA022E}" srcOrd="0" destOrd="0" presId="urn:microsoft.com/office/officeart/2005/8/layout/hierarchy1"/>
    <dgm:cxn modelId="{89989019-9CB8-4F6C-96A9-5D20EDE5ED4E}" type="presParOf" srcId="{92C1A563-A4CC-4ECD-8EE7-EE2DABDD2B03}" destId="{2F036D21-23CE-4915-9342-56074AC8471E}" srcOrd="1" destOrd="0" presId="urn:microsoft.com/office/officeart/2005/8/layout/hierarchy1"/>
    <dgm:cxn modelId="{87D542D4-3F60-4A85-94A1-745C61CC4600}" type="presParOf" srcId="{FC259030-FCF7-49DD-93BB-F3BEA84CBDAD}" destId="{8AAE5C4F-DF8B-457F-9C70-0B23231B325A}" srcOrd="1" destOrd="0" presId="urn:microsoft.com/office/officeart/2005/8/layout/hierarchy1"/>
    <dgm:cxn modelId="{3A45594F-7D40-44E4-AB9C-F8C56B769605}" type="presParOf" srcId="{17DCAC20-B5F0-4DFE-9ED8-BA6317E94656}" destId="{90F913AA-D523-4350-B714-597B79680CBE}" srcOrd="2" destOrd="0" presId="urn:microsoft.com/office/officeart/2005/8/layout/hierarchy1"/>
    <dgm:cxn modelId="{8D1BCB59-6BD2-4DD9-8460-3B311F81C742}" type="presParOf" srcId="{17DCAC20-B5F0-4DFE-9ED8-BA6317E94656}" destId="{11FDDC4A-B680-4709-84EC-F2E8329BF324}" srcOrd="3" destOrd="0" presId="urn:microsoft.com/office/officeart/2005/8/layout/hierarchy1"/>
    <dgm:cxn modelId="{3B009470-D623-436C-847A-322467C3527C}" type="presParOf" srcId="{11FDDC4A-B680-4709-84EC-F2E8329BF324}" destId="{2CA19E94-B4D4-4B9D-8DC6-CB1520BED512}" srcOrd="0" destOrd="0" presId="urn:microsoft.com/office/officeart/2005/8/layout/hierarchy1"/>
    <dgm:cxn modelId="{CFA7F89E-BF3D-4C0D-9662-3BE00161F0E6}" type="presParOf" srcId="{2CA19E94-B4D4-4B9D-8DC6-CB1520BED512}" destId="{65DB9A32-9F2F-4983-91FB-599A0A94D8B3}" srcOrd="0" destOrd="0" presId="urn:microsoft.com/office/officeart/2005/8/layout/hierarchy1"/>
    <dgm:cxn modelId="{5E63ED6D-80FB-4904-9C77-E260B002D5BC}" type="presParOf" srcId="{2CA19E94-B4D4-4B9D-8DC6-CB1520BED512}" destId="{060E8776-280A-4C21-B132-7B7492449CB9}" srcOrd="1" destOrd="0" presId="urn:microsoft.com/office/officeart/2005/8/layout/hierarchy1"/>
    <dgm:cxn modelId="{76E3498C-9226-479B-9DFE-1E385E2DA8B4}" type="presParOf" srcId="{11FDDC4A-B680-4709-84EC-F2E8329BF324}" destId="{6074DB06-55BF-45F7-B65D-8F32246E8020}" srcOrd="1" destOrd="0" presId="urn:microsoft.com/office/officeart/2005/8/layout/hierarchy1"/>
    <dgm:cxn modelId="{D237A772-596D-449F-AC91-A92AAD3315FB}" type="presParOf" srcId="{17DCAC20-B5F0-4DFE-9ED8-BA6317E94656}" destId="{5816EDCE-C4A8-4BF7-A07C-3B9E5BFCFC98}" srcOrd="4" destOrd="0" presId="urn:microsoft.com/office/officeart/2005/8/layout/hierarchy1"/>
    <dgm:cxn modelId="{5B70E6B9-779F-4033-9D4B-4B62A47651FF}" type="presParOf" srcId="{17DCAC20-B5F0-4DFE-9ED8-BA6317E94656}" destId="{9E0810B4-44BB-41DF-AFE4-4380B8B5C913}" srcOrd="5" destOrd="0" presId="urn:microsoft.com/office/officeart/2005/8/layout/hierarchy1"/>
    <dgm:cxn modelId="{CB35F639-232D-4253-99BF-D54B60DF1EA4}" type="presParOf" srcId="{9E0810B4-44BB-41DF-AFE4-4380B8B5C913}" destId="{E1F9EE75-5C18-4482-B040-9F3A306C7717}" srcOrd="0" destOrd="0" presId="urn:microsoft.com/office/officeart/2005/8/layout/hierarchy1"/>
    <dgm:cxn modelId="{F07947A0-B507-46C3-8FFA-6B32583242ED}" type="presParOf" srcId="{E1F9EE75-5C18-4482-B040-9F3A306C7717}" destId="{2F968EB2-8DF7-4324-8D1B-77FF3A4E1AA0}" srcOrd="0" destOrd="0" presId="urn:microsoft.com/office/officeart/2005/8/layout/hierarchy1"/>
    <dgm:cxn modelId="{1B669CE6-2BD4-4097-AB0D-DD03A1D4F920}" type="presParOf" srcId="{E1F9EE75-5C18-4482-B040-9F3A306C7717}" destId="{3F9FFBC4-B481-44C9-86BF-985CC2513607}" srcOrd="1" destOrd="0" presId="urn:microsoft.com/office/officeart/2005/8/layout/hierarchy1"/>
    <dgm:cxn modelId="{7CD71EC6-5A3E-434D-9975-3E2EEE376CF1}" type="presParOf" srcId="{9E0810B4-44BB-41DF-AFE4-4380B8B5C913}" destId="{4CB46DDC-76C1-4B81-8AB7-716FD4FED8CF}" srcOrd="1" destOrd="0" presId="urn:microsoft.com/office/officeart/2005/8/layout/hierarchy1"/>
    <dgm:cxn modelId="{A7E3B2FC-F5A3-4B8C-8AF9-8B8172B74F6F}" type="presParOf" srcId="{AD4047DC-20E6-46F5-AC28-E8BB0AC0355A}" destId="{5AFBCB73-4E69-454E-BB57-B2A5778379F1}" srcOrd="1" destOrd="0" presId="urn:microsoft.com/office/officeart/2005/8/layout/hierarchy1"/>
    <dgm:cxn modelId="{15D16AEB-CD23-42E8-9697-71CB71772818}" type="presParOf" srcId="{5AFBCB73-4E69-454E-BB57-B2A5778379F1}" destId="{D8D0DBAD-A23F-4831-B73A-A616749E4AA1}" srcOrd="0" destOrd="0" presId="urn:microsoft.com/office/officeart/2005/8/layout/hierarchy1"/>
    <dgm:cxn modelId="{AB0128BC-D53A-4545-85CA-352D5114AF86}" type="presParOf" srcId="{D8D0DBAD-A23F-4831-B73A-A616749E4AA1}" destId="{06304297-18C9-469B-AE1E-DE6DEB4AD3F0}" srcOrd="0" destOrd="0" presId="urn:microsoft.com/office/officeart/2005/8/layout/hierarchy1"/>
    <dgm:cxn modelId="{3DA193E0-9F84-428C-9D90-0D433EA92073}" type="presParOf" srcId="{D8D0DBAD-A23F-4831-B73A-A616749E4AA1}" destId="{0A522D6D-A915-4417-8967-B02F875E1EAA}" srcOrd="1" destOrd="0" presId="urn:microsoft.com/office/officeart/2005/8/layout/hierarchy1"/>
    <dgm:cxn modelId="{34E1FC0D-7719-438C-B5A3-7BC9B46B7EE5}" type="presParOf" srcId="{5AFBCB73-4E69-454E-BB57-B2A5778379F1}" destId="{C44F4325-EE0C-422A-9D9D-48661B81D9DB}" srcOrd="1" destOrd="0" presId="urn:microsoft.com/office/officeart/2005/8/layout/hierarchy1"/>
    <dgm:cxn modelId="{F61DA829-0FDF-4851-8A33-9F4B0CC81241}" type="presParOf" srcId="{C44F4325-EE0C-422A-9D9D-48661B81D9DB}" destId="{47CD97E6-1967-4294-9BCD-275B17D18095}" srcOrd="0" destOrd="0" presId="urn:microsoft.com/office/officeart/2005/8/layout/hierarchy1"/>
    <dgm:cxn modelId="{48EB5A62-9878-4D97-9629-FA081F539FC4}" type="presParOf" srcId="{C44F4325-EE0C-422A-9D9D-48661B81D9DB}" destId="{18B43231-AFBB-493C-BC00-961849252023}" srcOrd="1" destOrd="0" presId="urn:microsoft.com/office/officeart/2005/8/layout/hierarchy1"/>
    <dgm:cxn modelId="{7FB2406B-04A4-49E1-A5D6-99C0AAF39107}" type="presParOf" srcId="{18B43231-AFBB-493C-BC00-961849252023}" destId="{E304E6F1-C0B4-424D-9531-6CD503D850AF}" srcOrd="0" destOrd="0" presId="urn:microsoft.com/office/officeart/2005/8/layout/hierarchy1"/>
    <dgm:cxn modelId="{018BA299-56D3-4117-80AF-896B1CF4526E}" type="presParOf" srcId="{E304E6F1-C0B4-424D-9531-6CD503D850AF}" destId="{D9CA820A-49A3-4AC1-AAA8-87F34C7DDDC6}" srcOrd="0" destOrd="0" presId="urn:microsoft.com/office/officeart/2005/8/layout/hierarchy1"/>
    <dgm:cxn modelId="{4F417914-ADFA-4855-AC7C-0D513BC7EC68}" type="presParOf" srcId="{E304E6F1-C0B4-424D-9531-6CD503D850AF}" destId="{58C115FF-2017-46EC-B44C-5D8BBC2EB541}" srcOrd="1" destOrd="0" presId="urn:microsoft.com/office/officeart/2005/8/layout/hierarchy1"/>
    <dgm:cxn modelId="{2BA81F93-DA33-4597-B497-713131389ABC}" type="presParOf" srcId="{18B43231-AFBB-493C-BC00-961849252023}" destId="{F7DEF808-E063-4F3C-AC81-C0C08B33A7D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8776AD7-B5C0-438D-AB32-DE43BC4806B5}" type="doc">
      <dgm:prSet loTypeId="urn:microsoft.com/office/officeart/2005/8/layout/arrow6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2D37BD6-B88F-4452-AF62-7FCFA113B52F}">
      <dgm:prSet phldrT="[Text]"/>
      <dgm:spPr/>
      <dgm:t>
        <a:bodyPr/>
        <a:lstStyle/>
        <a:p>
          <a:r>
            <a:rPr lang="en-US" dirty="0" smtClean="0"/>
            <a:t>Challenges</a:t>
          </a:r>
          <a:endParaRPr lang="en-US" dirty="0"/>
        </a:p>
      </dgm:t>
    </dgm:pt>
    <dgm:pt modelId="{4385BD18-4CED-428E-9E33-648A11CFCCFC}" type="parTrans" cxnId="{CD6CAA06-71AE-4DE9-9B32-C52DC4FEA236}">
      <dgm:prSet/>
      <dgm:spPr/>
      <dgm:t>
        <a:bodyPr/>
        <a:lstStyle/>
        <a:p>
          <a:endParaRPr lang="en-US"/>
        </a:p>
      </dgm:t>
    </dgm:pt>
    <dgm:pt modelId="{5403D1BD-DFD2-47EB-B7B6-853B567886D1}" type="sibTrans" cxnId="{CD6CAA06-71AE-4DE9-9B32-C52DC4FEA236}">
      <dgm:prSet/>
      <dgm:spPr/>
      <dgm:t>
        <a:bodyPr/>
        <a:lstStyle/>
        <a:p>
          <a:endParaRPr lang="en-US"/>
        </a:p>
      </dgm:t>
    </dgm:pt>
    <dgm:pt modelId="{9A3FDB0B-4697-4EE4-9401-279C96952A6C}" type="pres">
      <dgm:prSet presAssocID="{88776AD7-B5C0-438D-AB32-DE43BC4806B5}" presName="compositeShape" presStyleCnt="0">
        <dgm:presLayoutVars>
          <dgm:chMax val="2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734E4C-05FC-4C83-A2B2-D00081FD7EEA}" type="pres">
      <dgm:prSet presAssocID="{88776AD7-B5C0-438D-AB32-DE43BC4806B5}" presName="ribbon" presStyleLbl="node1" presStyleIdx="0" presStyleCnt="1" custAng="20996749" custScaleX="49784" custScaleY="50000" custLinFactNeighborX="26370" custLinFactNeighborY="14751"/>
      <dgm:spPr/>
    </dgm:pt>
    <dgm:pt modelId="{DD433EB6-8BAE-4337-895B-3AE09374E898}" type="pres">
      <dgm:prSet presAssocID="{88776AD7-B5C0-438D-AB32-DE43BC4806B5}" presName="leftArrowText" presStyleLbl="node1" presStyleIdx="0" presStyleCnt="1" custAng="21160694" custScaleX="74242" custScaleY="82143" custLinFactX="46815" custLinFactNeighborX="100000" custLinFactNeighborY="4823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8BC1D3-128E-4DC3-9E6C-EC008E955AD6}" type="pres">
      <dgm:prSet presAssocID="{88776AD7-B5C0-438D-AB32-DE43BC4806B5}" presName="rightArrow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D6CAA06-71AE-4DE9-9B32-C52DC4FEA236}" srcId="{88776AD7-B5C0-438D-AB32-DE43BC4806B5}" destId="{82D37BD6-B88F-4452-AF62-7FCFA113B52F}" srcOrd="0" destOrd="0" parTransId="{4385BD18-4CED-428E-9E33-648A11CFCCFC}" sibTransId="{5403D1BD-DFD2-47EB-B7B6-853B567886D1}"/>
    <dgm:cxn modelId="{D9F64A83-B22A-446E-B198-AC1939221270}" type="presOf" srcId="{88776AD7-B5C0-438D-AB32-DE43BC4806B5}" destId="{9A3FDB0B-4697-4EE4-9401-279C96952A6C}" srcOrd="0" destOrd="0" presId="urn:microsoft.com/office/officeart/2005/8/layout/arrow6"/>
    <dgm:cxn modelId="{F4E5F157-BCDD-4363-B731-C5D007926E15}" type="presOf" srcId="{82D37BD6-B88F-4452-AF62-7FCFA113B52F}" destId="{DD433EB6-8BAE-4337-895B-3AE09374E898}" srcOrd="0" destOrd="0" presId="urn:microsoft.com/office/officeart/2005/8/layout/arrow6"/>
    <dgm:cxn modelId="{5DDA00A7-6D86-429B-8CBE-2148B1F84F6C}" type="presParOf" srcId="{9A3FDB0B-4697-4EE4-9401-279C96952A6C}" destId="{0A734E4C-05FC-4C83-A2B2-D00081FD7EEA}" srcOrd="0" destOrd="0" presId="urn:microsoft.com/office/officeart/2005/8/layout/arrow6"/>
    <dgm:cxn modelId="{7755517A-639E-4088-901C-85CFC482A942}" type="presParOf" srcId="{9A3FDB0B-4697-4EE4-9401-279C96952A6C}" destId="{DD433EB6-8BAE-4337-895B-3AE09374E898}" srcOrd="1" destOrd="0" presId="urn:microsoft.com/office/officeart/2005/8/layout/arrow6"/>
    <dgm:cxn modelId="{0F441EE8-8317-4958-8D52-B54A27A9027C}" type="presParOf" srcId="{9A3FDB0B-4697-4EE4-9401-279C96952A6C}" destId="{258BC1D3-128E-4DC3-9E6C-EC008E955AD6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F7B5AB-9AC0-442A-9707-32100933A337}" type="doc">
      <dgm:prSet loTypeId="urn:microsoft.com/office/officeart/2005/8/layout/vList6" loCatId="list" qsTypeId="urn:microsoft.com/office/officeart/2009/2/quickstyle/3d8" qsCatId="3D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74E868BF-42B8-40CD-8877-DD297F8B0334}">
      <dgm:prSet phldrT="[Text]" custT="1"/>
      <dgm:spPr/>
      <dgm:t>
        <a:bodyPr/>
        <a:lstStyle/>
        <a:p>
          <a:r>
            <a:rPr lang="en-US" sz="2800" dirty="0" smtClean="0"/>
            <a:t>Semi structured text</a:t>
          </a:r>
          <a:endParaRPr lang="en-US" sz="2800" dirty="0"/>
        </a:p>
      </dgm:t>
    </dgm:pt>
    <dgm:pt modelId="{89EE989A-1583-4239-AF3C-6A53335EE782}" type="parTrans" cxnId="{4C8BBE18-0CCF-4571-9F05-67CA1D5B9940}">
      <dgm:prSet/>
      <dgm:spPr/>
      <dgm:t>
        <a:bodyPr/>
        <a:lstStyle/>
        <a:p>
          <a:endParaRPr lang="en-US" sz="2400"/>
        </a:p>
      </dgm:t>
    </dgm:pt>
    <dgm:pt modelId="{D665415D-2569-415C-8CA1-6E7F53F48BBF}" type="sibTrans" cxnId="{4C8BBE18-0CCF-4571-9F05-67CA1D5B9940}">
      <dgm:prSet/>
      <dgm:spPr/>
      <dgm:t>
        <a:bodyPr/>
        <a:lstStyle/>
        <a:p>
          <a:endParaRPr lang="en-US" sz="2400"/>
        </a:p>
      </dgm:t>
    </dgm:pt>
    <dgm:pt modelId="{02CBC172-933F-4425-8F04-5BFAC1ACB8AE}">
      <dgm:prSet phldrT="[Text]" custT="1"/>
      <dgm:spPr/>
      <dgm:t>
        <a:bodyPr/>
        <a:lstStyle/>
        <a:p>
          <a:r>
            <a:rPr lang="en-US" sz="2400" dirty="0" smtClean="0"/>
            <a:t>Slot: Value            pain scale: 7</a:t>
          </a:r>
          <a:endParaRPr lang="en-US" sz="2400" dirty="0"/>
        </a:p>
      </dgm:t>
    </dgm:pt>
    <dgm:pt modelId="{FA85FB1F-4419-444F-AB65-0B01C9CF8FD3}" type="parTrans" cxnId="{7AB80838-BB42-4EF7-BD52-1334639CAAB6}">
      <dgm:prSet/>
      <dgm:spPr/>
      <dgm:t>
        <a:bodyPr/>
        <a:lstStyle/>
        <a:p>
          <a:endParaRPr lang="en-US" sz="2400"/>
        </a:p>
      </dgm:t>
    </dgm:pt>
    <dgm:pt modelId="{D79FA96C-C16B-481D-B0B0-979FF25E3F22}" type="sibTrans" cxnId="{7AB80838-BB42-4EF7-BD52-1334639CAAB6}">
      <dgm:prSet/>
      <dgm:spPr/>
      <dgm:t>
        <a:bodyPr/>
        <a:lstStyle/>
        <a:p>
          <a:endParaRPr lang="en-US" sz="2400"/>
        </a:p>
      </dgm:t>
    </dgm:pt>
    <dgm:pt modelId="{4B04DEFC-60F1-49F4-810A-4C8BDA032CA8}">
      <dgm:prSet phldrT="[Text]" custT="1"/>
      <dgm:spPr/>
      <dgm:t>
        <a:bodyPr/>
        <a:lstStyle/>
        <a:p>
          <a:r>
            <a:rPr lang="en-US" sz="3200" dirty="0" smtClean="0"/>
            <a:t>Contextual Statements</a:t>
          </a:r>
          <a:endParaRPr lang="en-US" sz="3200" dirty="0"/>
        </a:p>
      </dgm:t>
    </dgm:pt>
    <dgm:pt modelId="{8DD1624B-305D-4EC2-8CB0-3368E6122BAF}" type="parTrans" cxnId="{E7BA2351-49E4-4F72-AB1C-90C58A6370FE}">
      <dgm:prSet/>
      <dgm:spPr/>
      <dgm:t>
        <a:bodyPr/>
        <a:lstStyle/>
        <a:p>
          <a:endParaRPr lang="en-US" sz="2400"/>
        </a:p>
      </dgm:t>
    </dgm:pt>
    <dgm:pt modelId="{B9BF66A0-4324-4515-8460-200956849238}" type="sibTrans" cxnId="{E7BA2351-49E4-4F72-AB1C-90C58A6370FE}">
      <dgm:prSet/>
      <dgm:spPr/>
      <dgm:t>
        <a:bodyPr/>
        <a:lstStyle/>
        <a:p>
          <a:endParaRPr lang="en-US" sz="2400"/>
        </a:p>
      </dgm:t>
    </dgm:pt>
    <dgm:pt modelId="{AB6D3FFF-9F22-41B6-B453-A8905FD2789E}">
      <dgm:prSet phldrT="[Text]" custT="1"/>
      <dgm:spPr/>
      <dgm:t>
        <a:bodyPr/>
        <a:lstStyle/>
        <a:p>
          <a:r>
            <a:rPr lang="en-US" sz="2400" dirty="0" smtClean="0"/>
            <a:t>About the patient  brother had mi</a:t>
          </a:r>
          <a:endParaRPr lang="en-US" sz="2400" dirty="0"/>
        </a:p>
      </dgm:t>
    </dgm:pt>
    <dgm:pt modelId="{BE08EBC8-FB5E-4248-89DE-E6FD68C54D43}" type="parTrans" cxnId="{9F0E6785-E145-477E-A689-3C8668FADD63}">
      <dgm:prSet/>
      <dgm:spPr/>
      <dgm:t>
        <a:bodyPr/>
        <a:lstStyle/>
        <a:p>
          <a:endParaRPr lang="en-US" sz="2400"/>
        </a:p>
      </dgm:t>
    </dgm:pt>
    <dgm:pt modelId="{CC2B64A0-287A-40EC-BB1B-F754074A5839}" type="sibTrans" cxnId="{9F0E6785-E145-477E-A689-3C8668FADD63}">
      <dgm:prSet/>
      <dgm:spPr/>
      <dgm:t>
        <a:bodyPr/>
        <a:lstStyle/>
        <a:p>
          <a:endParaRPr lang="en-US" sz="2400"/>
        </a:p>
      </dgm:t>
    </dgm:pt>
    <dgm:pt modelId="{870D3346-C5F9-4751-9027-94E2EB5BCB65}">
      <dgm:prSet phldrT="[Text]" custT="1"/>
      <dgm:spPr/>
      <dgm:t>
        <a:bodyPr/>
        <a:lstStyle/>
        <a:p>
          <a:r>
            <a:rPr lang="en-US" sz="2400" dirty="0" smtClean="0"/>
            <a:t>History of                 h/o sob</a:t>
          </a:r>
          <a:endParaRPr lang="en-US" sz="2400" dirty="0"/>
        </a:p>
      </dgm:t>
    </dgm:pt>
    <dgm:pt modelId="{F3C91578-7CD3-4EFF-9543-14153508ED42}" type="parTrans" cxnId="{E705B891-E60C-4203-B088-2BC3B601546B}">
      <dgm:prSet/>
      <dgm:spPr/>
      <dgm:t>
        <a:bodyPr/>
        <a:lstStyle/>
        <a:p>
          <a:endParaRPr lang="en-US" sz="2400"/>
        </a:p>
      </dgm:t>
    </dgm:pt>
    <dgm:pt modelId="{77E28C24-A41C-42F2-9F1E-8EC0891C7CF0}" type="sibTrans" cxnId="{E705B891-E60C-4203-B088-2BC3B601546B}">
      <dgm:prSet/>
      <dgm:spPr/>
      <dgm:t>
        <a:bodyPr/>
        <a:lstStyle/>
        <a:p>
          <a:endParaRPr lang="en-US" sz="2400"/>
        </a:p>
      </dgm:t>
    </dgm:pt>
    <dgm:pt modelId="{F2033C9A-4249-49B3-B1BC-9B6D95F1CD82}">
      <dgm:prSet phldrT="[Text]" custT="1"/>
      <dgm:spPr/>
      <dgm:t>
        <a:bodyPr/>
        <a:lstStyle/>
        <a:p>
          <a:r>
            <a:rPr lang="en-US" sz="2400" dirty="0" smtClean="0"/>
            <a:t>Questions             Have you had …</a:t>
          </a:r>
          <a:endParaRPr lang="en-US" sz="2400" dirty="0"/>
        </a:p>
      </dgm:t>
    </dgm:pt>
    <dgm:pt modelId="{AB7D0DAF-2624-4BFA-BEC6-FE6F9BBE18CE}" type="parTrans" cxnId="{FB398486-3980-48B4-B411-D7BD0B4A42A5}">
      <dgm:prSet/>
      <dgm:spPr/>
      <dgm:t>
        <a:bodyPr/>
        <a:lstStyle/>
        <a:p>
          <a:endParaRPr lang="en-US" sz="2400"/>
        </a:p>
      </dgm:t>
    </dgm:pt>
    <dgm:pt modelId="{AD7934B4-C684-45E8-AD59-2ACE8A10BFA7}" type="sibTrans" cxnId="{FB398486-3980-48B4-B411-D7BD0B4A42A5}">
      <dgm:prSet/>
      <dgm:spPr/>
      <dgm:t>
        <a:bodyPr/>
        <a:lstStyle/>
        <a:p>
          <a:endParaRPr lang="en-US" sz="2400"/>
        </a:p>
      </dgm:t>
    </dgm:pt>
    <dgm:pt modelId="{2CB1F32D-986E-4DEE-9551-47850E91B996}">
      <dgm:prSet phldrT="[Text]" custT="1"/>
      <dgm:spPr/>
      <dgm:t>
        <a:bodyPr/>
        <a:lstStyle/>
        <a:p>
          <a:r>
            <a:rPr lang="en-US" sz="2400" dirty="0" smtClean="0"/>
            <a:t>Fill in the blank    Days sick ___</a:t>
          </a:r>
          <a:endParaRPr lang="en-US" sz="2400" dirty="0"/>
        </a:p>
      </dgm:t>
    </dgm:pt>
    <dgm:pt modelId="{880AF847-1773-434D-BF4F-0646BCC1B547}" type="parTrans" cxnId="{680557CC-3529-4CF4-A2D7-F66836EA76B4}">
      <dgm:prSet/>
      <dgm:spPr/>
      <dgm:t>
        <a:bodyPr/>
        <a:lstStyle/>
        <a:p>
          <a:endParaRPr lang="en-US" sz="2400"/>
        </a:p>
      </dgm:t>
    </dgm:pt>
    <dgm:pt modelId="{B5ED01F5-1948-4FEF-81F7-F8CADB43BA60}" type="sibTrans" cxnId="{680557CC-3529-4CF4-A2D7-F66836EA76B4}">
      <dgm:prSet/>
      <dgm:spPr/>
      <dgm:t>
        <a:bodyPr/>
        <a:lstStyle/>
        <a:p>
          <a:endParaRPr lang="en-US" sz="2400"/>
        </a:p>
      </dgm:t>
    </dgm:pt>
    <dgm:pt modelId="{CA5BA82F-5AFB-46D9-96CC-22C5209ED249}">
      <dgm:prSet phldrT="[Text]" custT="1"/>
      <dgm:spPr/>
      <dgm:t>
        <a:bodyPr/>
        <a:lstStyle/>
        <a:p>
          <a:r>
            <a:rPr lang="en-US" sz="2400" dirty="0" smtClean="0"/>
            <a:t>Hypothetical            May experience </a:t>
          </a:r>
          <a:endParaRPr lang="en-US" sz="2400" dirty="0"/>
        </a:p>
      </dgm:t>
    </dgm:pt>
    <dgm:pt modelId="{1BA7EF55-EED2-4396-94A3-57CC7FC13951}" type="parTrans" cxnId="{EC7FF52C-38C5-4A7F-9785-6631D3A35F7D}">
      <dgm:prSet/>
      <dgm:spPr/>
      <dgm:t>
        <a:bodyPr/>
        <a:lstStyle/>
        <a:p>
          <a:endParaRPr lang="en-US" sz="2400"/>
        </a:p>
      </dgm:t>
    </dgm:pt>
    <dgm:pt modelId="{2838ED3C-0952-4CAC-BF3A-59D3FDA05A18}" type="sibTrans" cxnId="{EC7FF52C-38C5-4A7F-9785-6631D3A35F7D}">
      <dgm:prSet/>
      <dgm:spPr/>
      <dgm:t>
        <a:bodyPr/>
        <a:lstStyle/>
        <a:p>
          <a:endParaRPr lang="en-US" sz="2400"/>
        </a:p>
      </dgm:t>
    </dgm:pt>
    <dgm:pt modelId="{E893C0BE-88CD-4B3B-85F9-67BBAB86BA1A}">
      <dgm:prSet phldrT="[Text]" custT="1"/>
      <dgm:spPr/>
      <dgm:t>
        <a:bodyPr/>
        <a:lstStyle/>
        <a:p>
          <a:r>
            <a:rPr lang="en-US" sz="2400" dirty="0" smtClean="0"/>
            <a:t>Conditional              </a:t>
          </a:r>
          <a:r>
            <a:rPr lang="en-US" sz="2400" dirty="0" err="1" smtClean="0"/>
            <a:t>p.r.n</a:t>
          </a:r>
          <a:r>
            <a:rPr lang="en-US" sz="2400" dirty="0" smtClean="0"/>
            <a:t>. pain</a:t>
          </a:r>
          <a:endParaRPr lang="en-US" sz="2400" dirty="0"/>
        </a:p>
      </dgm:t>
    </dgm:pt>
    <dgm:pt modelId="{901588A7-0BFA-4FD1-9453-6361726C3F1F}" type="parTrans" cxnId="{0BCB90DD-1D82-494C-A77E-C42C255F8950}">
      <dgm:prSet/>
      <dgm:spPr/>
      <dgm:t>
        <a:bodyPr/>
        <a:lstStyle/>
        <a:p>
          <a:endParaRPr lang="en-US" sz="2400"/>
        </a:p>
      </dgm:t>
    </dgm:pt>
    <dgm:pt modelId="{E801CB5F-7596-418D-B454-335CDB8EE0DA}" type="sibTrans" cxnId="{0BCB90DD-1D82-494C-A77E-C42C255F8950}">
      <dgm:prSet/>
      <dgm:spPr/>
      <dgm:t>
        <a:bodyPr/>
        <a:lstStyle/>
        <a:p>
          <a:endParaRPr lang="en-US" sz="2400"/>
        </a:p>
      </dgm:t>
    </dgm:pt>
    <dgm:pt modelId="{ED5ED06D-4184-4553-8138-08F03E95453F}">
      <dgm:prSet phldrT="[Text]" custT="1"/>
      <dgm:spPr/>
      <dgm:t>
        <a:bodyPr/>
        <a:lstStyle/>
        <a:p>
          <a:r>
            <a:rPr lang="en-US" sz="2400" dirty="0" smtClean="0"/>
            <a:t>Negation                  denies alcohol</a:t>
          </a:r>
          <a:endParaRPr lang="en-US" sz="2400" dirty="0"/>
        </a:p>
      </dgm:t>
    </dgm:pt>
    <dgm:pt modelId="{23E369BB-222C-4CC7-99F1-782BF82A58A3}" type="parTrans" cxnId="{CE062E7C-82BA-4AD9-A1A3-83283E804916}">
      <dgm:prSet/>
      <dgm:spPr/>
      <dgm:t>
        <a:bodyPr/>
        <a:lstStyle/>
        <a:p>
          <a:endParaRPr lang="en-US" sz="2400"/>
        </a:p>
      </dgm:t>
    </dgm:pt>
    <dgm:pt modelId="{CEE7F2AB-F70D-481F-A720-6B115BC6B0FF}" type="sibTrans" cxnId="{CE062E7C-82BA-4AD9-A1A3-83283E804916}">
      <dgm:prSet/>
      <dgm:spPr/>
      <dgm:t>
        <a:bodyPr/>
        <a:lstStyle/>
        <a:p>
          <a:endParaRPr lang="en-US" sz="2400"/>
        </a:p>
      </dgm:t>
    </dgm:pt>
    <dgm:pt modelId="{38616F94-69BD-44C4-8B52-1CE7634BEBB5}">
      <dgm:prSet phldrT="[Text]" custT="1"/>
      <dgm:spPr/>
      <dgm:t>
        <a:bodyPr/>
        <a:lstStyle/>
        <a:p>
          <a:r>
            <a:rPr lang="en-US" sz="2400" dirty="0" smtClean="0"/>
            <a:t>Check boxes         [  ] yes  [ x ] no</a:t>
          </a:r>
          <a:endParaRPr lang="en-US" sz="2400" dirty="0"/>
        </a:p>
      </dgm:t>
    </dgm:pt>
    <dgm:pt modelId="{A24770ED-8E08-499A-9B7E-F88A3E2406A0}" type="sibTrans" cxnId="{C96B22C6-4ED4-461E-8F2D-15DF2AB9C1F9}">
      <dgm:prSet/>
      <dgm:spPr/>
      <dgm:t>
        <a:bodyPr/>
        <a:lstStyle/>
        <a:p>
          <a:endParaRPr lang="en-US"/>
        </a:p>
      </dgm:t>
    </dgm:pt>
    <dgm:pt modelId="{4516DEE9-E7D3-4B2F-BB0F-BFD8914FFE3E}" type="parTrans" cxnId="{C96B22C6-4ED4-461E-8F2D-15DF2AB9C1F9}">
      <dgm:prSet/>
      <dgm:spPr/>
      <dgm:t>
        <a:bodyPr/>
        <a:lstStyle/>
        <a:p>
          <a:endParaRPr lang="en-US"/>
        </a:p>
      </dgm:t>
    </dgm:pt>
    <dgm:pt modelId="{268FA677-9B10-4A96-8A6B-292F55FCEC0F}">
      <dgm:prSet phldrT="[Text]" custT="1"/>
      <dgm:spPr/>
      <dgm:t>
        <a:bodyPr/>
        <a:lstStyle/>
        <a:p>
          <a:r>
            <a:rPr lang="en-US" sz="2400" dirty="0" smtClean="0"/>
            <a:t>2700 Types of Records</a:t>
          </a:r>
          <a:endParaRPr lang="en-US" sz="2400" dirty="0"/>
        </a:p>
      </dgm:t>
    </dgm:pt>
    <dgm:pt modelId="{83E7161A-CF0D-48E8-ABE2-3077F845C3FD}" type="parTrans" cxnId="{3B1DBB26-CC98-4A85-BA6B-EE021BAB5BD3}">
      <dgm:prSet/>
      <dgm:spPr/>
      <dgm:t>
        <a:bodyPr/>
        <a:lstStyle/>
        <a:p>
          <a:endParaRPr lang="en-US"/>
        </a:p>
      </dgm:t>
    </dgm:pt>
    <dgm:pt modelId="{F540AE46-392A-4753-BEE9-7FE08EA610A9}" type="sibTrans" cxnId="{3B1DBB26-CC98-4A85-BA6B-EE021BAB5BD3}">
      <dgm:prSet/>
      <dgm:spPr/>
      <dgm:t>
        <a:bodyPr/>
        <a:lstStyle/>
        <a:p>
          <a:endParaRPr lang="en-US"/>
        </a:p>
      </dgm:t>
    </dgm:pt>
    <dgm:pt modelId="{E0805BAE-9368-4B00-BD9D-B18260DF7E56}">
      <dgm:prSet phldrT="[Text]" custT="1"/>
      <dgm:spPr/>
      <dgm:t>
        <a:bodyPr/>
        <a:lstStyle/>
        <a:p>
          <a:r>
            <a:rPr lang="en-US" sz="2400" dirty="0" smtClean="0"/>
            <a:t>Nursing Notes</a:t>
          </a:r>
          <a:endParaRPr lang="en-US" sz="2400" dirty="0"/>
        </a:p>
      </dgm:t>
    </dgm:pt>
    <dgm:pt modelId="{764A3F3A-C4C3-4DF0-8B23-333DC4149CD3}" type="parTrans" cxnId="{30697A08-2D93-46A0-8FF7-F56B10773000}">
      <dgm:prSet/>
      <dgm:spPr/>
      <dgm:t>
        <a:bodyPr/>
        <a:lstStyle/>
        <a:p>
          <a:endParaRPr lang="en-US"/>
        </a:p>
      </dgm:t>
    </dgm:pt>
    <dgm:pt modelId="{37104C7B-109A-477B-AEB1-E11473A2C5EC}" type="sibTrans" cxnId="{30697A08-2D93-46A0-8FF7-F56B10773000}">
      <dgm:prSet/>
      <dgm:spPr/>
      <dgm:t>
        <a:bodyPr/>
        <a:lstStyle/>
        <a:p>
          <a:endParaRPr lang="en-US"/>
        </a:p>
      </dgm:t>
    </dgm:pt>
    <dgm:pt modelId="{150952E9-2824-4DC0-9EF5-A4BE11E1FE69}">
      <dgm:prSet phldrT="[Text]" custT="1"/>
      <dgm:spPr/>
      <dgm:t>
        <a:bodyPr/>
        <a:lstStyle/>
        <a:p>
          <a:r>
            <a:rPr lang="en-US" sz="2400" dirty="0" smtClean="0"/>
            <a:t>Surveys</a:t>
          </a:r>
          <a:endParaRPr lang="en-US" sz="2400" dirty="0"/>
        </a:p>
      </dgm:t>
    </dgm:pt>
    <dgm:pt modelId="{EA763241-C5CD-4E24-B7CA-50F068003CF6}" type="parTrans" cxnId="{D9956AFC-10E0-414F-95DD-85E9E3C75045}">
      <dgm:prSet/>
      <dgm:spPr/>
      <dgm:t>
        <a:bodyPr/>
        <a:lstStyle/>
        <a:p>
          <a:endParaRPr lang="en-US"/>
        </a:p>
      </dgm:t>
    </dgm:pt>
    <dgm:pt modelId="{52284159-BA7C-4297-8D3A-EE0B7AA2D046}" type="sibTrans" cxnId="{D9956AFC-10E0-414F-95DD-85E9E3C75045}">
      <dgm:prSet/>
      <dgm:spPr/>
      <dgm:t>
        <a:bodyPr/>
        <a:lstStyle/>
        <a:p>
          <a:endParaRPr lang="en-US"/>
        </a:p>
      </dgm:t>
    </dgm:pt>
    <dgm:pt modelId="{6DAF8048-C350-4476-8F42-DF3DF90FFFCC}">
      <dgm:prSet phldrT="[Text]" custT="1"/>
      <dgm:spPr/>
      <dgm:t>
        <a:bodyPr/>
        <a:lstStyle/>
        <a:p>
          <a:r>
            <a:rPr lang="en-US" sz="2400" dirty="0" smtClean="0"/>
            <a:t>Group Discussions</a:t>
          </a:r>
          <a:endParaRPr lang="en-US" sz="2400" dirty="0"/>
        </a:p>
      </dgm:t>
    </dgm:pt>
    <dgm:pt modelId="{2AE5FE65-8524-4A9A-A220-F4CCB5EAB291}" type="parTrans" cxnId="{A548A5CB-19A1-4916-829E-A87E7E9B266E}">
      <dgm:prSet/>
      <dgm:spPr/>
      <dgm:t>
        <a:bodyPr/>
        <a:lstStyle/>
        <a:p>
          <a:endParaRPr lang="en-US"/>
        </a:p>
      </dgm:t>
    </dgm:pt>
    <dgm:pt modelId="{24FEACFF-D273-4B48-8F3E-F9D4A635B76C}" type="sibTrans" cxnId="{A548A5CB-19A1-4916-829E-A87E7E9B266E}">
      <dgm:prSet/>
      <dgm:spPr/>
      <dgm:t>
        <a:bodyPr/>
        <a:lstStyle/>
        <a:p>
          <a:endParaRPr lang="en-US"/>
        </a:p>
      </dgm:t>
    </dgm:pt>
    <dgm:pt modelId="{4F645377-D7C2-453E-AF66-EFB85563CF86}" type="pres">
      <dgm:prSet presAssocID="{3AF7B5AB-9AC0-442A-9707-32100933A337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177DC5E-E321-42C2-B955-5D5361F6D8DE}" type="pres">
      <dgm:prSet presAssocID="{74E868BF-42B8-40CD-8877-DD297F8B0334}" presName="linNode" presStyleCnt="0"/>
      <dgm:spPr/>
      <dgm:t>
        <a:bodyPr/>
        <a:lstStyle/>
        <a:p>
          <a:endParaRPr lang="en-US"/>
        </a:p>
      </dgm:t>
    </dgm:pt>
    <dgm:pt modelId="{DE3B3997-045C-4549-B984-D83F11974C38}" type="pres">
      <dgm:prSet presAssocID="{74E868BF-42B8-40CD-8877-DD297F8B0334}" presName="parentShp" presStyleLbl="node1" presStyleIdx="0" presStyleCnt="3" custScaleX="235795" custScaleY="23579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32EFE3-7385-4C91-9E26-BCB343083DFD}" type="pres">
      <dgm:prSet presAssocID="{74E868BF-42B8-40CD-8877-DD297F8B0334}" presName="childShp" presStyleLbl="bgAccFollowNode1" presStyleIdx="0" presStyleCnt="3" custScaleX="285311" custScaleY="5344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68AB1D-2217-4A4F-9093-05161CBC094A}" type="pres">
      <dgm:prSet presAssocID="{D665415D-2569-415C-8CA1-6E7F53F48BBF}" presName="spacing" presStyleCnt="0"/>
      <dgm:spPr/>
      <dgm:t>
        <a:bodyPr/>
        <a:lstStyle/>
        <a:p>
          <a:endParaRPr lang="en-US"/>
        </a:p>
      </dgm:t>
    </dgm:pt>
    <dgm:pt modelId="{891870F9-FD41-4BD0-A403-5EA56277911F}" type="pres">
      <dgm:prSet presAssocID="{4B04DEFC-60F1-49F4-810A-4C8BDA032CA8}" presName="linNode" presStyleCnt="0"/>
      <dgm:spPr/>
      <dgm:t>
        <a:bodyPr/>
        <a:lstStyle/>
        <a:p>
          <a:endParaRPr lang="en-US"/>
        </a:p>
      </dgm:t>
    </dgm:pt>
    <dgm:pt modelId="{05A51FAB-8472-4716-BF73-689D3F91700E}" type="pres">
      <dgm:prSet presAssocID="{4B04DEFC-60F1-49F4-810A-4C8BDA032CA8}" presName="parentShp" presStyleLbl="node1" presStyleIdx="1" presStyleCnt="3" custScaleX="235795" custScaleY="235795" custLinFactNeighborX="-5317" custLinFactNeighborY="-540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BB2F5D-EBB8-4421-89B2-B587EB859F07}" type="pres">
      <dgm:prSet presAssocID="{4B04DEFC-60F1-49F4-810A-4C8BDA032CA8}" presName="childShp" presStyleLbl="bgAccFollowNode1" presStyleIdx="1" presStyleCnt="3" custScaleX="379749" custScaleY="678881" custLinFactNeighborX="3135" custLinFactNeighborY="-8986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9006D0-0CA1-420B-8D6C-0A17B3835E05}" type="pres">
      <dgm:prSet presAssocID="{B9BF66A0-4324-4515-8460-200956849238}" presName="spacing" presStyleCnt="0"/>
      <dgm:spPr/>
      <dgm:t>
        <a:bodyPr/>
        <a:lstStyle/>
        <a:p>
          <a:endParaRPr lang="en-US"/>
        </a:p>
      </dgm:t>
    </dgm:pt>
    <dgm:pt modelId="{AEA281A5-1BDF-4CE4-BB2F-7182EC046745}" type="pres">
      <dgm:prSet presAssocID="{268FA677-9B10-4A96-8A6B-292F55FCEC0F}" presName="linNode" presStyleCnt="0"/>
      <dgm:spPr/>
      <dgm:t>
        <a:bodyPr/>
        <a:lstStyle/>
        <a:p>
          <a:endParaRPr lang="en-US"/>
        </a:p>
      </dgm:t>
    </dgm:pt>
    <dgm:pt modelId="{ECB03793-1BD1-4BD5-9BCF-890EEB90142C}" type="pres">
      <dgm:prSet presAssocID="{268FA677-9B10-4A96-8A6B-292F55FCEC0F}" presName="parentShp" presStyleLbl="node1" presStyleIdx="2" presStyleCnt="3" custScaleX="68134" custScaleY="230837" custLinFactY="-49788" custLinFactNeighborX="-940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B013A4-08C8-4C61-9F14-C6856603188A}" type="pres">
      <dgm:prSet presAssocID="{268FA677-9B10-4A96-8A6B-292F55FCEC0F}" presName="childShp" presStyleLbl="bgAccFollowNode1" presStyleIdx="2" presStyleCnt="3" custScaleY="399530" custLinFactY="-99782" custLinFactNeighborX="-15977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F0E6785-E145-477E-A689-3C8668FADD63}" srcId="{4B04DEFC-60F1-49F4-810A-4C8BDA032CA8}" destId="{AB6D3FFF-9F22-41B6-B453-A8905FD2789E}" srcOrd="0" destOrd="0" parTransId="{BE08EBC8-FB5E-4248-89DE-E6FD68C54D43}" sibTransId="{CC2B64A0-287A-40EC-BB1B-F754074A5839}"/>
    <dgm:cxn modelId="{A548A5CB-19A1-4916-829E-A87E7E9B266E}" srcId="{268FA677-9B10-4A96-8A6B-292F55FCEC0F}" destId="{6DAF8048-C350-4476-8F42-DF3DF90FFFCC}" srcOrd="2" destOrd="0" parTransId="{2AE5FE65-8524-4A9A-A220-F4CCB5EAB291}" sibTransId="{24FEACFF-D273-4B48-8F3E-F9D4A635B76C}"/>
    <dgm:cxn modelId="{492EBA00-9C14-40AE-8CFB-8C4AC8F87696}" type="presOf" srcId="{74E868BF-42B8-40CD-8877-DD297F8B0334}" destId="{DE3B3997-045C-4549-B984-D83F11974C38}" srcOrd="0" destOrd="0" presId="urn:microsoft.com/office/officeart/2005/8/layout/vList6"/>
    <dgm:cxn modelId="{15370B65-4382-4C02-9D2A-09DB5A7626EA}" type="presOf" srcId="{870D3346-C5F9-4751-9027-94E2EB5BCB65}" destId="{4FBB2F5D-EBB8-4421-89B2-B587EB859F07}" srcOrd="0" destOrd="1" presId="urn:microsoft.com/office/officeart/2005/8/layout/vList6"/>
    <dgm:cxn modelId="{9D4D7BA6-F08D-43D6-8799-E9D602895BC9}" type="presOf" srcId="{6DAF8048-C350-4476-8F42-DF3DF90FFFCC}" destId="{D7B013A4-08C8-4C61-9F14-C6856603188A}" srcOrd="0" destOrd="2" presId="urn:microsoft.com/office/officeart/2005/8/layout/vList6"/>
    <dgm:cxn modelId="{5AE3ADFB-9E9D-4350-933C-A4DAB1E1D605}" type="presOf" srcId="{268FA677-9B10-4A96-8A6B-292F55FCEC0F}" destId="{ECB03793-1BD1-4BD5-9BCF-890EEB90142C}" srcOrd="0" destOrd="0" presId="urn:microsoft.com/office/officeart/2005/8/layout/vList6"/>
    <dgm:cxn modelId="{F6E4D113-4057-4BEA-9CDD-C8C94CBEF396}" type="presOf" srcId="{E0805BAE-9368-4B00-BD9D-B18260DF7E56}" destId="{D7B013A4-08C8-4C61-9F14-C6856603188A}" srcOrd="0" destOrd="0" presId="urn:microsoft.com/office/officeart/2005/8/layout/vList6"/>
    <dgm:cxn modelId="{0BCB90DD-1D82-494C-A77E-C42C255F8950}" srcId="{4B04DEFC-60F1-49F4-810A-4C8BDA032CA8}" destId="{E893C0BE-88CD-4B3B-85F9-67BBAB86BA1A}" srcOrd="3" destOrd="0" parTransId="{901588A7-0BFA-4FD1-9453-6361726C3F1F}" sibTransId="{E801CB5F-7596-418D-B454-335CDB8EE0DA}"/>
    <dgm:cxn modelId="{E705B891-E60C-4203-B088-2BC3B601546B}" srcId="{4B04DEFC-60F1-49F4-810A-4C8BDA032CA8}" destId="{870D3346-C5F9-4751-9027-94E2EB5BCB65}" srcOrd="1" destOrd="0" parTransId="{F3C91578-7CD3-4EFF-9543-14153508ED42}" sibTransId="{77E28C24-A41C-42F2-9F1E-8EC0891C7CF0}"/>
    <dgm:cxn modelId="{7AB80838-BB42-4EF7-BD52-1334639CAAB6}" srcId="{74E868BF-42B8-40CD-8877-DD297F8B0334}" destId="{02CBC172-933F-4425-8F04-5BFAC1ACB8AE}" srcOrd="0" destOrd="0" parTransId="{FA85FB1F-4419-444F-AB65-0B01C9CF8FD3}" sibTransId="{D79FA96C-C16B-481D-B0B0-979FF25E3F22}"/>
    <dgm:cxn modelId="{30697A08-2D93-46A0-8FF7-F56B10773000}" srcId="{268FA677-9B10-4A96-8A6B-292F55FCEC0F}" destId="{E0805BAE-9368-4B00-BD9D-B18260DF7E56}" srcOrd="0" destOrd="0" parTransId="{764A3F3A-C4C3-4DF0-8B23-333DC4149CD3}" sibTransId="{37104C7B-109A-477B-AEB1-E11473A2C5EC}"/>
    <dgm:cxn modelId="{D9956AFC-10E0-414F-95DD-85E9E3C75045}" srcId="{268FA677-9B10-4A96-8A6B-292F55FCEC0F}" destId="{150952E9-2824-4DC0-9EF5-A4BE11E1FE69}" srcOrd="1" destOrd="0" parTransId="{EA763241-C5CD-4E24-B7CA-50F068003CF6}" sibTransId="{52284159-BA7C-4297-8D3A-EE0B7AA2D046}"/>
    <dgm:cxn modelId="{15C16CE9-AFB0-4E0C-B667-3A888DCAA4E8}" type="presOf" srcId="{4B04DEFC-60F1-49F4-810A-4C8BDA032CA8}" destId="{05A51FAB-8472-4716-BF73-689D3F91700E}" srcOrd="0" destOrd="0" presId="urn:microsoft.com/office/officeart/2005/8/layout/vList6"/>
    <dgm:cxn modelId="{1263979C-56F7-463D-A2AF-27BA334C7DC2}" type="presOf" srcId="{3AF7B5AB-9AC0-442A-9707-32100933A337}" destId="{4F645377-D7C2-453E-AF66-EFB85563CF86}" srcOrd="0" destOrd="0" presId="urn:microsoft.com/office/officeart/2005/8/layout/vList6"/>
    <dgm:cxn modelId="{9415C78F-FA76-4906-9CAC-3810353467CA}" type="presOf" srcId="{ED5ED06D-4184-4553-8138-08F03E95453F}" destId="{4FBB2F5D-EBB8-4421-89B2-B587EB859F07}" srcOrd="0" destOrd="4" presId="urn:microsoft.com/office/officeart/2005/8/layout/vList6"/>
    <dgm:cxn modelId="{4C8BBE18-0CCF-4571-9F05-67CA1D5B9940}" srcId="{3AF7B5AB-9AC0-442A-9707-32100933A337}" destId="{74E868BF-42B8-40CD-8877-DD297F8B0334}" srcOrd="0" destOrd="0" parTransId="{89EE989A-1583-4239-AF3C-6A53335EE782}" sibTransId="{D665415D-2569-415C-8CA1-6E7F53F48BBF}"/>
    <dgm:cxn modelId="{EC7FF52C-38C5-4A7F-9785-6631D3A35F7D}" srcId="{4B04DEFC-60F1-49F4-810A-4C8BDA032CA8}" destId="{CA5BA82F-5AFB-46D9-96CC-22C5209ED249}" srcOrd="2" destOrd="0" parTransId="{1BA7EF55-EED2-4396-94A3-57CC7FC13951}" sibTransId="{2838ED3C-0952-4CAC-BF3A-59D3FDA05A18}"/>
    <dgm:cxn modelId="{FB398486-3980-48B4-B411-D7BD0B4A42A5}" srcId="{74E868BF-42B8-40CD-8877-DD297F8B0334}" destId="{F2033C9A-4249-49B3-B1BC-9B6D95F1CD82}" srcOrd="2" destOrd="0" parTransId="{AB7D0DAF-2624-4BFA-BEC6-FE6F9BBE18CE}" sibTransId="{AD7934B4-C684-45E8-AD59-2ACE8A10BFA7}"/>
    <dgm:cxn modelId="{E7BA2351-49E4-4F72-AB1C-90C58A6370FE}" srcId="{3AF7B5AB-9AC0-442A-9707-32100933A337}" destId="{4B04DEFC-60F1-49F4-810A-4C8BDA032CA8}" srcOrd="1" destOrd="0" parTransId="{8DD1624B-305D-4EC2-8CB0-3368E6122BAF}" sibTransId="{B9BF66A0-4324-4515-8460-200956849238}"/>
    <dgm:cxn modelId="{C96B22C6-4ED4-461E-8F2D-15DF2AB9C1F9}" srcId="{74E868BF-42B8-40CD-8877-DD297F8B0334}" destId="{38616F94-69BD-44C4-8B52-1CE7634BEBB5}" srcOrd="1" destOrd="0" parTransId="{4516DEE9-E7D3-4B2F-BB0F-BFD8914FFE3E}" sibTransId="{A24770ED-8E08-499A-9B7E-F88A3E2406A0}"/>
    <dgm:cxn modelId="{A6438390-06A8-4B7A-8CA2-2919088EDB4B}" type="presOf" srcId="{38616F94-69BD-44C4-8B52-1CE7634BEBB5}" destId="{3332EFE3-7385-4C91-9E26-BCB343083DFD}" srcOrd="0" destOrd="1" presId="urn:microsoft.com/office/officeart/2005/8/layout/vList6"/>
    <dgm:cxn modelId="{1EFD0122-C776-49DD-95A7-D46EAB0E7472}" type="presOf" srcId="{F2033C9A-4249-49B3-B1BC-9B6D95F1CD82}" destId="{3332EFE3-7385-4C91-9E26-BCB343083DFD}" srcOrd="0" destOrd="2" presId="urn:microsoft.com/office/officeart/2005/8/layout/vList6"/>
    <dgm:cxn modelId="{392E1152-1210-4018-9C7B-A55548CC7BD9}" type="presOf" srcId="{2CB1F32D-986E-4DEE-9551-47850E91B996}" destId="{3332EFE3-7385-4C91-9E26-BCB343083DFD}" srcOrd="0" destOrd="3" presId="urn:microsoft.com/office/officeart/2005/8/layout/vList6"/>
    <dgm:cxn modelId="{680557CC-3529-4CF4-A2D7-F66836EA76B4}" srcId="{74E868BF-42B8-40CD-8877-DD297F8B0334}" destId="{2CB1F32D-986E-4DEE-9551-47850E91B996}" srcOrd="3" destOrd="0" parTransId="{880AF847-1773-434D-BF4F-0646BCC1B547}" sibTransId="{B5ED01F5-1948-4FEF-81F7-F8CADB43BA60}"/>
    <dgm:cxn modelId="{A92F684B-8CE1-4B83-8C7C-01BA5C9AFC38}" type="presOf" srcId="{E893C0BE-88CD-4B3B-85F9-67BBAB86BA1A}" destId="{4FBB2F5D-EBB8-4421-89B2-B587EB859F07}" srcOrd="0" destOrd="3" presId="urn:microsoft.com/office/officeart/2005/8/layout/vList6"/>
    <dgm:cxn modelId="{9E242216-31A6-4D17-BFB6-0B675C20799A}" type="presOf" srcId="{02CBC172-933F-4425-8F04-5BFAC1ACB8AE}" destId="{3332EFE3-7385-4C91-9E26-BCB343083DFD}" srcOrd="0" destOrd="0" presId="urn:microsoft.com/office/officeart/2005/8/layout/vList6"/>
    <dgm:cxn modelId="{3B1DBB26-CC98-4A85-BA6B-EE021BAB5BD3}" srcId="{3AF7B5AB-9AC0-442A-9707-32100933A337}" destId="{268FA677-9B10-4A96-8A6B-292F55FCEC0F}" srcOrd="2" destOrd="0" parTransId="{83E7161A-CF0D-48E8-ABE2-3077F845C3FD}" sibTransId="{F540AE46-392A-4753-BEE9-7FE08EA610A9}"/>
    <dgm:cxn modelId="{1812C6D3-9842-4AE4-9A58-D48AD25B3F22}" type="presOf" srcId="{AB6D3FFF-9F22-41B6-B453-A8905FD2789E}" destId="{4FBB2F5D-EBB8-4421-89B2-B587EB859F07}" srcOrd="0" destOrd="0" presId="urn:microsoft.com/office/officeart/2005/8/layout/vList6"/>
    <dgm:cxn modelId="{26E8F828-FECC-4FDC-9B62-90430F2F1CF6}" type="presOf" srcId="{CA5BA82F-5AFB-46D9-96CC-22C5209ED249}" destId="{4FBB2F5D-EBB8-4421-89B2-B587EB859F07}" srcOrd="0" destOrd="2" presId="urn:microsoft.com/office/officeart/2005/8/layout/vList6"/>
    <dgm:cxn modelId="{CE062E7C-82BA-4AD9-A1A3-83283E804916}" srcId="{4B04DEFC-60F1-49F4-810A-4C8BDA032CA8}" destId="{ED5ED06D-4184-4553-8138-08F03E95453F}" srcOrd="4" destOrd="0" parTransId="{23E369BB-222C-4CC7-99F1-782BF82A58A3}" sibTransId="{CEE7F2AB-F70D-481F-A720-6B115BC6B0FF}"/>
    <dgm:cxn modelId="{1950B7F5-7A5E-40FE-AB38-1E57CACA29A6}" type="presOf" srcId="{150952E9-2824-4DC0-9EF5-A4BE11E1FE69}" destId="{D7B013A4-08C8-4C61-9F14-C6856603188A}" srcOrd="0" destOrd="1" presId="urn:microsoft.com/office/officeart/2005/8/layout/vList6"/>
    <dgm:cxn modelId="{6B04D762-08A2-4B55-832F-B84673C558A2}" type="presParOf" srcId="{4F645377-D7C2-453E-AF66-EFB85563CF86}" destId="{8177DC5E-E321-42C2-B955-5D5361F6D8DE}" srcOrd="0" destOrd="0" presId="urn:microsoft.com/office/officeart/2005/8/layout/vList6"/>
    <dgm:cxn modelId="{C1815B59-BEEE-40B0-B682-56F5712215E0}" type="presParOf" srcId="{8177DC5E-E321-42C2-B955-5D5361F6D8DE}" destId="{DE3B3997-045C-4549-B984-D83F11974C38}" srcOrd="0" destOrd="0" presId="urn:microsoft.com/office/officeart/2005/8/layout/vList6"/>
    <dgm:cxn modelId="{D52BBB81-7363-4C3D-8420-45F9A9270410}" type="presParOf" srcId="{8177DC5E-E321-42C2-B955-5D5361F6D8DE}" destId="{3332EFE3-7385-4C91-9E26-BCB343083DFD}" srcOrd="1" destOrd="0" presId="urn:microsoft.com/office/officeart/2005/8/layout/vList6"/>
    <dgm:cxn modelId="{557FFD2C-240D-4520-B523-77BCA3CE72E0}" type="presParOf" srcId="{4F645377-D7C2-453E-AF66-EFB85563CF86}" destId="{B368AB1D-2217-4A4F-9093-05161CBC094A}" srcOrd="1" destOrd="0" presId="urn:microsoft.com/office/officeart/2005/8/layout/vList6"/>
    <dgm:cxn modelId="{AFFBED52-C075-4E51-A215-11E6C8EF74B3}" type="presParOf" srcId="{4F645377-D7C2-453E-AF66-EFB85563CF86}" destId="{891870F9-FD41-4BD0-A403-5EA56277911F}" srcOrd="2" destOrd="0" presId="urn:microsoft.com/office/officeart/2005/8/layout/vList6"/>
    <dgm:cxn modelId="{98328B75-B0C1-4F37-9D6B-B0C5B744D7C7}" type="presParOf" srcId="{891870F9-FD41-4BD0-A403-5EA56277911F}" destId="{05A51FAB-8472-4716-BF73-689D3F91700E}" srcOrd="0" destOrd="0" presId="urn:microsoft.com/office/officeart/2005/8/layout/vList6"/>
    <dgm:cxn modelId="{E22C805C-A135-4D15-8C66-E76F93E4A1A1}" type="presParOf" srcId="{891870F9-FD41-4BD0-A403-5EA56277911F}" destId="{4FBB2F5D-EBB8-4421-89B2-B587EB859F07}" srcOrd="1" destOrd="0" presId="urn:microsoft.com/office/officeart/2005/8/layout/vList6"/>
    <dgm:cxn modelId="{A802C57B-2356-45EF-B47A-A93E50F34460}" type="presParOf" srcId="{4F645377-D7C2-453E-AF66-EFB85563CF86}" destId="{3B9006D0-0CA1-420B-8D6C-0A17B3835E05}" srcOrd="3" destOrd="0" presId="urn:microsoft.com/office/officeart/2005/8/layout/vList6"/>
    <dgm:cxn modelId="{03B6C532-DD6A-4ECD-92BB-2706581A9919}" type="presParOf" srcId="{4F645377-D7C2-453E-AF66-EFB85563CF86}" destId="{AEA281A5-1BDF-4CE4-BB2F-7182EC046745}" srcOrd="4" destOrd="0" presId="urn:microsoft.com/office/officeart/2005/8/layout/vList6"/>
    <dgm:cxn modelId="{2B5D6D07-3C8C-47F9-81B9-0048E9389E49}" type="presParOf" srcId="{AEA281A5-1BDF-4CE4-BB2F-7182EC046745}" destId="{ECB03793-1BD1-4BD5-9BCF-890EEB90142C}" srcOrd="0" destOrd="0" presId="urn:microsoft.com/office/officeart/2005/8/layout/vList6"/>
    <dgm:cxn modelId="{3C591DE2-03A0-41A0-AC10-4180D5E7F062}" type="presParOf" srcId="{AEA281A5-1BDF-4CE4-BB2F-7182EC046745}" destId="{D7B013A4-08C8-4C61-9F14-C6856603188A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CD97E6-1967-4294-9BCD-275B17D18095}">
      <dsp:nvSpPr>
        <dsp:cNvPr id="0" name=""/>
        <dsp:cNvSpPr/>
      </dsp:nvSpPr>
      <dsp:spPr>
        <a:xfrm>
          <a:off x="6832911" y="1445990"/>
          <a:ext cx="91440" cy="459057"/>
        </a:xfrm>
        <a:custGeom>
          <a:avLst/>
          <a:gdLst/>
          <a:ahLst/>
          <a:cxnLst/>
          <a:rect l="0" t="0" r="0" b="0"/>
          <a:pathLst>
            <a:path>
              <a:moveTo>
                <a:pt x="75443" y="0"/>
              </a:moveTo>
              <a:lnTo>
                <a:pt x="75443" y="334575"/>
              </a:lnTo>
              <a:lnTo>
                <a:pt x="45720" y="334575"/>
              </a:lnTo>
              <a:lnTo>
                <a:pt x="45720" y="459057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16EDCE-C4A8-4BF7-A07C-3B9E5BFCFC98}">
      <dsp:nvSpPr>
        <dsp:cNvPr id="0" name=""/>
        <dsp:cNvSpPr/>
      </dsp:nvSpPr>
      <dsp:spPr>
        <a:xfrm>
          <a:off x="3217383" y="3044954"/>
          <a:ext cx="3583319" cy="4345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0043"/>
              </a:lnTo>
              <a:lnTo>
                <a:pt x="3583319" y="310043"/>
              </a:lnTo>
              <a:lnTo>
                <a:pt x="3583319" y="43452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F913AA-D523-4350-B714-597B79680CBE}">
      <dsp:nvSpPr>
        <dsp:cNvPr id="0" name=""/>
        <dsp:cNvSpPr/>
      </dsp:nvSpPr>
      <dsp:spPr>
        <a:xfrm>
          <a:off x="3217383" y="3044954"/>
          <a:ext cx="1012400" cy="4345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0043"/>
              </a:lnTo>
              <a:lnTo>
                <a:pt x="1012400" y="310043"/>
              </a:lnTo>
              <a:lnTo>
                <a:pt x="1012400" y="43452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B5BA70-52A6-4E91-B98D-9530237B92B6}">
      <dsp:nvSpPr>
        <dsp:cNvPr id="0" name=""/>
        <dsp:cNvSpPr/>
      </dsp:nvSpPr>
      <dsp:spPr>
        <a:xfrm>
          <a:off x="1658864" y="3044954"/>
          <a:ext cx="1558518" cy="434525"/>
        </a:xfrm>
        <a:custGeom>
          <a:avLst/>
          <a:gdLst/>
          <a:ahLst/>
          <a:cxnLst/>
          <a:rect l="0" t="0" r="0" b="0"/>
          <a:pathLst>
            <a:path>
              <a:moveTo>
                <a:pt x="1558518" y="0"/>
              </a:moveTo>
              <a:lnTo>
                <a:pt x="1558518" y="310043"/>
              </a:lnTo>
              <a:lnTo>
                <a:pt x="0" y="310043"/>
              </a:lnTo>
              <a:lnTo>
                <a:pt x="0" y="43452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78392F-BC6C-4EDB-A29B-FBB98E1E6BD1}">
      <dsp:nvSpPr>
        <dsp:cNvPr id="0" name=""/>
        <dsp:cNvSpPr/>
      </dsp:nvSpPr>
      <dsp:spPr>
        <a:xfrm>
          <a:off x="2095038" y="920919"/>
          <a:ext cx="1122344" cy="4612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759"/>
              </a:lnTo>
              <a:lnTo>
                <a:pt x="1122344" y="336759"/>
              </a:lnTo>
              <a:lnTo>
                <a:pt x="1122344" y="46124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351F63-184A-4A07-BAB1-1872797A373E}">
      <dsp:nvSpPr>
        <dsp:cNvPr id="0" name=""/>
        <dsp:cNvSpPr/>
      </dsp:nvSpPr>
      <dsp:spPr>
        <a:xfrm>
          <a:off x="1282076" y="-111542"/>
          <a:ext cx="1625924" cy="103246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490A99-2888-4714-BE94-C68708414FF5}">
      <dsp:nvSpPr>
        <dsp:cNvPr id="0" name=""/>
        <dsp:cNvSpPr/>
      </dsp:nvSpPr>
      <dsp:spPr>
        <a:xfrm>
          <a:off x="1431380" y="30296"/>
          <a:ext cx="1625924" cy="103246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Use Case</a:t>
          </a:r>
          <a:endParaRPr lang="en-US" sz="2800" kern="1200" dirty="0"/>
        </a:p>
      </dsp:txBody>
      <dsp:txXfrm>
        <a:off x="1461620" y="60536"/>
        <a:ext cx="1565444" cy="971982"/>
      </dsp:txXfrm>
    </dsp:sp>
    <dsp:sp modelId="{F27A8973-EE30-4C48-883D-69B16AFDB588}">
      <dsp:nvSpPr>
        <dsp:cNvPr id="0" name=""/>
        <dsp:cNvSpPr/>
      </dsp:nvSpPr>
      <dsp:spPr>
        <a:xfrm>
          <a:off x="1908097" y="1382161"/>
          <a:ext cx="2618571" cy="16627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614E91F-1905-443F-8BB5-3CB776953863}">
      <dsp:nvSpPr>
        <dsp:cNvPr id="0" name=""/>
        <dsp:cNvSpPr/>
      </dsp:nvSpPr>
      <dsp:spPr>
        <a:xfrm>
          <a:off x="2057401" y="1524000"/>
          <a:ext cx="2618571" cy="166279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Feature extraction from  clinical notes</a:t>
          </a:r>
          <a:endParaRPr lang="en-US" sz="2800" kern="1200" dirty="0"/>
        </a:p>
      </dsp:txBody>
      <dsp:txXfrm>
        <a:off x="2106103" y="1572702"/>
        <a:ext cx="2521167" cy="1565389"/>
      </dsp:txXfrm>
    </dsp:sp>
    <dsp:sp modelId="{15C7DE77-6D30-4AE4-A759-20671ACA022E}">
      <dsp:nvSpPr>
        <dsp:cNvPr id="0" name=""/>
        <dsp:cNvSpPr/>
      </dsp:nvSpPr>
      <dsp:spPr>
        <a:xfrm>
          <a:off x="468606" y="3479480"/>
          <a:ext cx="2380514" cy="15116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F036D21-23CE-4915-9342-56074AC8471E}">
      <dsp:nvSpPr>
        <dsp:cNvPr id="0" name=""/>
        <dsp:cNvSpPr/>
      </dsp:nvSpPr>
      <dsp:spPr>
        <a:xfrm>
          <a:off x="617911" y="3621319"/>
          <a:ext cx="2380514" cy="15116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Epidemiologic Studies</a:t>
          </a:r>
          <a:endParaRPr lang="en-US" sz="2800" kern="1200" dirty="0"/>
        </a:p>
      </dsp:txBody>
      <dsp:txXfrm>
        <a:off x="662185" y="3665593"/>
        <a:ext cx="2291966" cy="1423078"/>
      </dsp:txXfrm>
    </dsp:sp>
    <dsp:sp modelId="{65DB9A32-9F2F-4983-91FB-599A0A94D8B3}">
      <dsp:nvSpPr>
        <dsp:cNvPr id="0" name=""/>
        <dsp:cNvSpPr/>
      </dsp:nvSpPr>
      <dsp:spPr>
        <a:xfrm>
          <a:off x="3147730" y="3479480"/>
          <a:ext cx="2164105" cy="137420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60E8776-280A-4C21-B132-7B7492449CB9}">
      <dsp:nvSpPr>
        <dsp:cNvPr id="0" name=""/>
        <dsp:cNvSpPr/>
      </dsp:nvSpPr>
      <dsp:spPr>
        <a:xfrm>
          <a:off x="3297035" y="3621319"/>
          <a:ext cx="2164105" cy="13742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Bio-surveillance</a:t>
          </a:r>
          <a:endParaRPr lang="en-US" sz="2800" kern="1200" dirty="0"/>
        </a:p>
      </dsp:txBody>
      <dsp:txXfrm>
        <a:off x="3337284" y="3661568"/>
        <a:ext cx="2083607" cy="1293709"/>
      </dsp:txXfrm>
    </dsp:sp>
    <dsp:sp modelId="{2F968EB2-8DF7-4324-8D1B-77FF3A4E1AA0}">
      <dsp:nvSpPr>
        <dsp:cNvPr id="0" name=""/>
        <dsp:cNvSpPr/>
      </dsp:nvSpPr>
      <dsp:spPr>
        <a:xfrm>
          <a:off x="5610445" y="3479480"/>
          <a:ext cx="2380514" cy="15116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F9FFBC4-B481-44C9-86BF-985CC2513607}">
      <dsp:nvSpPr>
        <dsp:cNvPr id="0" name=""/>
        <dsp:cNvSpPr/>
      </dsp:nvSpPr>
      <dsp:spPr>
        <a:xfrm>
          <a:off x="5759749" y="3621319"/>
          <a:ext cx="2380514" cy="15116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Policy/ Utilization/ Compliance/</a:t>
          </a:r>
          <a:endParaRPr lang="en-US" sz="2800" kern="1200" dirty="0"/>
        </a:p>
      </dsp:txBody>
      <dsp:txXfrm>
        <a:off x="5804023" y="3665593"/>
        <a:ext cx="2291966" cy="1423078"/>
      </dsp:txXfrm>
    </dsp:sp>
    <dsp:sp modelId="{06304297-18C9-469B-AE1E-DE6DEB4AD3F0}">
      <dsp:nvSpPr>
        <dsp:cNvPr id="0" name=""/>
        <dsp:cNvSpPr/>
      </dsp:nvSpPr>
      <dsp:spPr>
        <a:xfrm>
          <a:off x="5718097" y="-65636"/>
          <a:ext cx="2380514" cy="15116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A522D6D-A915-4417-8967-B02F875E1EAA}">
      <dsp:nvSpPr>
        <dsp:cNvPr id="0" name=""/>
        <dsp:cNvSpPr/>
      </dsp:nvSpPr>
      <dsp:spPr>
        <a:xfrm>
          <a:off x="5867401" y="76202"/>
          <a:ext cx="2380514" cy="151162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VERY heterogeneous</a:t>
          </a:r>
          <a:endParaRPr lang="en-US" sz="2400" kern="1200" dirty="0"/>
        </a:p>
      </dsp:txBody>
      <dsp:txXfrm>
        <a:off x="5911675" y="120476"/>
        <a:ext cx="2291966" cy="1423078"/>
      </dsp:txXfrm>
    </dsp:sp>
    <dsp:sp modelId="{D9CA820A-49A3-4AC1-AAA8-87F34C7DDDC6}">
      <dsp:nvSpPr>
        <dsp:cNvPr id="0" name=""/>
        <dsp:cNvSpPr/>
      </dsp:nvSpPr>
      <dsp:spPr>
        <a:xfrm>
          <a:off x="6065668" y="1905047"/>
          <a:ext cx="1625924" cy="103246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8C115FF-2017-46EC-B44C-5D8BBC2EB541}">
      <dsp:nvSpPr>
        <dsp:cNvPr id="0" name=""/>
        <dsp:cNvSpPr/>
      </dsp:nvSpPr>
      <dsp:spPr>
        <a:xfrm>
          <a:off x="6214973" y="2046886"/>
          <a:ext cx="1625924" cy="103246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2+ Billion Records</a:t>
          </a:r>
          <a:endParaRPr lang="en-US" sz="2800" kern="1200" dirty="0"/>
        </a:p>
      </dsp:txBody>
      <dsp:txXfrm>
        <a:off x="6245213" y="2077126"/>
        <a:ext cx="1565444" cy="9719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34E4C-05FC-4C83-A2B2-D00081FD7EEA}">
      <dsp:nvSpPr>
        <dsp:cNvPr id="0" name=""/>
        <dsp:cNvSpPr/>
      </dsp:nvSpPr>
      <dsp:spPr>
        <a:xfrm rot="20996749">
          <a:off x="2978046" y="1728748"/>
          <a:ext cx="3034832" cy="1219200"/>
        </a:xfrm>
        <a:prstGeom prst="leftRightRibb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433EB6-8BAE-4337-895B-3AE09374E898}">
      <dsp:nvSpPr>
        <dsp:cNvPr id="0" name=""/>
        <dsp:cNvSpPr/>
      </dsp:nvSpPr>
      <dsp:spPr>
        <a:xfrm rot="21160694">
          <a:off x="3784030" y="1869167"/>
          <a:ext cx="1493511" cy="9814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2456" rIns="0" bIns="9906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Challenges</a:t>
          </a:r>
          <a:endParaRPr lang="en-US" sz="2600" kern="1200" dirty="0"/>
        </a:p>
      </dsp:txBody>
      <dsp:txXfrm>
        <a:off x="3784030" y="1869167"/>
        <a:ext cx="1493511" cy="9814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32EFE3-7385-4C91-9E26-BCB343083DFD}">
      <dsp:nvSpPr>
        <dsp:cNvPr id="0" name=""/>
        <dsp:cNvSpPr/>
      </dsp:nvSpPr>
      <dsp:spPr>
        <a:xfrm>
          <a:off x="3465535" y="1205"/>
          <a:ext cx="6285779" cy="1969505"/>
        </a:xfrm>
        <a:prstGeom prst="rightArrow">
          <a:avLst>
            <a:gd name="adj1" fmla="val 75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152400" extrusionH="63500" prstMaterial="matte">
          <a:bevelT w="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Slot: Value            pain scale: 7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Check boxes         [  ] yes  [ x ] no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Questions             Have you had …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Fill in the blank    Days sick ___</a:t>
          </a:r>
          <a:endParaRPr lang="en-US" sz="2400" kern="1200" dirty="0"/>
        </a:p>
      </dsp:txBody>
      <dsp:txXfrm>
        <a:off x="3465535" y="247393"/>
        <a:ext cx="5547215" cy="1477129"/>
      </dsp:txXfrm>
    </dsp:sp>
    <dsp:sp modelId="{DE3B3997-045C-4549-B984-D83F11974C38}">
      <dsp:nvSpPr>
        <dsp:cNvPr id="0" name=""/>
        <dsp:cNvSpPr/>
      </dsp:nvSpPr>
      <dsp:spPr>
        <a:xfrm>
          <a:off x="2284" y="551480"/>
          <a:ext cx="3463250" cy="86895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Semi structured text</a:t>
          </a:r>
          <a:endParaRPr lang="en-US" sz="2800" kern="1200" dirty="0"/>
        </a:p>
      </dsp:txBody>
      <dsp:txXfrm>
        <a:off x="44703" y="593899"/>
        <a:ext cx="3378412" cy="784117"/>
      </dsp:txXfrm>
    </dsp:sp>
    <dsp:sp modelId="{4FBB2F5D-EBB8-4421-89B2-B587EB859F07}">
      <dsp:nvSpPr>
        <dsp:cNvPr id="0" name=""/>
        <dsp:cNvSpPr/>
      </dsp:nvSpPr>
      <dsp:spPr>
        <a:xfrm>
          <a:off x="2863006" y="1676398"/>
          <a:ext cx="6890593" cy="2501823"/>
        </a:xfrm>
        <a:prstGeom prst="rightArrow">
          <a:avLst>
            <a:gd name="adj1" fmla="val 75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152400" extrusionH="63500" prstMaterial="matte">
          <a:bevelT w="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About the patient  brother had mi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History of                 h/o sob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Hypothetical            May experience 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Conditional              </a:t>
          </a:r>
          <a:r>
            <a:rPr lang="en-US" sz="2400" kern="1200" dirty="0" err="1" smtClean="0"/>
            <a:t>p.r.n</a:t>
          </a:r>
          <a:r>
            <a:rPr lang="en-US" sz="2400" kern="1200" dirty="0" smtClean="0"/>
            <a:t>. pain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Negation                  denies alcohol</a:t>
          </a:r>
          <a:endParaRPr lang="en-US" sz="2400" kern="1200" dirty="0"/>
        </a:p>
      </dsp:txBody>
      <dsp:txXfrm>
        <a:off x="2863006" y="1989126"/>
        <a:ext cx="5952409" cy="1876367"/>
      </dsp:txXfrm>
    </dsp:sp>
    <dsp:sp modelId="{05A51FAB-8472-4716-BF73-689D3F91700E}">
      <dsp:nvSpPr>
        <dsp:cNvPr id="0" name=""/>
        <dsp:cNvSpPr/>
      </dsp:nvSpPr>
      <dsp:spPr>
        <a:xfrm>
          <a:off x="0" y="2624859"/>
          <a:ext cx="2852353" cy="868955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Contextual Statements</a:t>
          </a:r>
          <a:endParaRPr lang="en-US" sz="3200" kern="1200" dirty="0"/>
        </a:p>
      </dsp:txBody>
      <dsp:txXfrm>
        <a:off x="42419" y="2667278"/>
        <a:ext cx="2767515" cy="784117"/>
      </dsp:txXfrm>
    </dsp:sp>
    <dsp:sp modelId="{D7B013A4-08C8-4C61-9F14-C6856603188A}">
      <dsp:nvSpPr>
        <dsp:cNvPr id="0" name=""/>
        <dsp:cNvSpPr/>
      </dsp:nvSpPr>
      <dsp:spPr>
        <a:xfrm>
          <a:off x="2658658" y="3809999"/>
          <a:ext cx="5846444" cy="1472354"/>
        </a:xfrm>
        <a:prstGeom prst="rightArrow">
          <a:avLst>
            <a:gd name="adj1" fmla="val 75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152400" extrusionH="63500" prstMaterial="matte">
          <a:bevelT w="4445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Nursing Notes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Surveys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Group Discussions</a:t>
          </a:r>
          <a:endParaRPr lang="en-US" sz="2400" kern="1200" dirty="0"/>
        </a:p>
      </dsp:txBody>
      <dsp:txXfrm>
        <a:off x="2658658" y="3994043"/>
        <a:ext cx="5294311" cy="1104266"/>
      </dsp:txXfrm>
    </dsp:sp>
    <dsp:sp modelId="{ECB03793-1BD1-4BD5-9BCF-890EEB90142C}">
      <dsp:nvSpPr>
        <dsp:cNvPr id="0" name=""/>
        <dsp:cNvSpPr/>
      </dsp:nvSpPr>
      <dsp:spPr>
        <a:xfrm>
          <a:off x="76206" y="4305073"/>
          <a:ext cx="2655611" cy="85068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190500" prstMaterial="matte">
          <a:bevelT w="120650" h="38100" prst="relaxedInset"/>
          <a:bevelB w="120650" h="571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2700 Types of Records</a:t>
          </a:r>
          <a:endParaRPr lang="en-US" sz="2400" kern="1200" dirty="0"/>
        </a:p>
      </dsp:txBody>
      <dsp:txXfrm>
        <a:off x="117733" y="4346600"/>
        <a:ext cx="2572557" cy="7676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9/2/quickstyle/3d8">
  <dgm:title val=""/>
  <dgm:desc val=""/>
  <dgm:catLst>
    <dgm:cat type="3D" pri="11800"/>
  </dgm:catLst>
  <dgm:scene3d>
    <a:camera prst="perspectiveHeroicExtremeRightFacing" zoom="82000">
      <a:rot lat="21300000" lon="20400000" rev="180000"/>
    </a:camera>
    <a:lightRig rig="morning" dir="t">
      <a:rot lat="0" lon="0" rev="20400000"/>
    </a:lightRig>
  </dgm:scene3d>
  <dgm:styleLbl name="node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0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60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635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1520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90500" prstMaterial="matte">
      <a:bevelT w="120650" h="38100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extrusionH="63500" prstMaterial="matte">
      <a:bevelT w="4445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190500" prstMaterial="matte">
      <a:bevelT w="120650" h="38100" prst="relaxedInset"/>
      <a:bevelB w="120650" h="571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625544-13B7-4DF7-A151-B52AD9484E7D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011837-5FCC-4127-A532-121B28E6C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632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the use case – we</a:t>
            </a:r>
            <a:r>
              <a:rPr lang="en-US" baseline="0" dirty="0" smtClean="0"/>
              <a:t> are tasked with doing feature extraction from VA clinical notes for </a:t>
            </a:r>
          </a:p>
          <a:p>
            <a:r>
              <a:rPr lang="en-US" baseline="0" dirty="0" smtClean="0"/>
              <a:t>  the purposes of </a:t>
            </a:r>
          </a:p>
          <a:p>
            <a:r>
              <a:rPr lang="en-US" baseline="0" dirty="0" smtClean="0"/>
              <a:t>       epidemiological studies</a:t>
            </a:r>
          </a:p>
          <a:p>
            <a:r>
              <a:rPr lang="en-US" baseline="0" dirty="0" smtClean="0"/>
              <a:t>       bio-surveillance</a:t>
            </a:r>
          </a:p>
          <a:p>
            <a:r>
              <a:rPr lang="en-US" baseline="0" dirty="0" smtClean="0"/>
              <a:t>       Policy</a:t>
            </a:r>
          </a:p>
          <a:p>
            <a:r>
              <a:rPr lang="en-US" baseline="0" dirty="0" smtClean="0"/>
              <a:t>       utilization</a:t>
            </a:r>
          </a:p>
          <a:p>
            <a:r>
              <a:rPr lang="en-US" baseline="0" dirty="0" smtClean="0"/>
              <a:t>       compliance</a:t>
            </a:r>
          </a:p>
          <a:p>
            <a:r>
              <a:rPr lang="en-US" baseline="0" dirty="0" smtClean="0"/>
              <a:t>       quality assertion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(click)</a:t>
            </a:r>
          </a:p>
          <a:p>
            <a:r>
              <a:rPr lang="en-US" baseline="0" dirty="0" smtClean="0"/>
              <a:t>Within an environment that is Very heterogeneous</a:t>
            </a:r>
          </a:p>
          <a:p>
            <a:r>
              <a:rPr lang="en-US" baseline="0" dirty="0" smtClean="0"/>
              <a:t> with billions of records</a:t>
            </a:r>
          </a:p>
          <a:p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291DD9-FB57-4C0D-9E86-B5D4E78DD4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75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Heterogeneous</a:t>
            </a:r>
            <a:r>
              <a:rPr lang="en-US" baseline="0" dirty="0" smtClean="0"/>
              <a:t> in the sense that these records are replete with semi-structured components including</a:t>
            </a:r>
          </a:p>
          <a:p>
            <a:r>
              <a:rPr lang="en-US" baseline="0" dirty="0" smtClean="0"/>
              <a:t>       slot: value  structures – for example pain scale: 7</a:t>
            </a:r>
          </a:p>
          <a:p>
            <a:r>
              <a:rPr lang="en-US" baseline="0" dirty="0" smtClean="0"/>
              <a:t>       check boxes</a:t>
            </a:r>
          </a:p>
          <a:p>
            <a:r>
              <a:rPr lang="en-US" baseline="0" dirty="0" smtClean="0"/>
              <a:t>       questions and their answers</a:t>
            </a:r>
          </a:p>
          <a:p>
            <a:r>
              <a:rPr lang="en-US" baseline="0" dirty="0" smtClean="0"/>
              <a:t>       fill in the blank kinds of boiler plate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Where we have to worry about contextual environment including</a:t>
            </a:r>
          </a:p>
          <a:p>
            <a:r>
              <a:rPr lang="en-US" baseline="0" dirty="0" smtClean="0"/>
              <a:t>       whether the statement is about the patient or not,</a:t>
            </a:r>
          </a:p>
          <a:p>
            <a:r>
              <a:rPr lang="en-US" baseline="0" dirty="0" smtClean="0"/>
              <a:t>       whether the statement is about something in the past</a:t>
            </a:r>
          </a:p>
          <a:p>
            <a:r>
              <a:rPr lang="en-US" baseline="0" dirty="0" smtClean="0"/>
              <a:t>       whether the statement is conditional, for instance, take this for pain</a:t>
            </a:r>
          </a:p>
          <a:p>
            <a:r>
              <a:rPr lang="en-US" baseline="0" dirty="0" smtClean="0"/>
              <a:t>       and of course </a:t>
            </a:r>
          </a:p>
          <a:p>
            <a:r>
              <a:rPr lang="en-US" baseline="0" dirty="0" smtClean="0"/>
              <a:t>        negation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Where many studies include two or three document types like discharge summaries, and history and physicals,</a:t>
            </a:r>
          </a:p>
          <a:p>
            <a:r>
              <a:rPr lang="en-US" baseline="0" dirty="0" smtClean="0"/>
              <a:t>  the 2 billion plus records in this corpus have 2700 types of records including surveys, group discussions along the expected kinds of records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click</a:t>
            </a:r>
          </a:p>
          <a:p>
            <a:r>
              <a:rPr lang="en-US" baseline="0" dirty="0" smtClean="0"/>
              <a:t>   These are the demons that we deal with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291DD9-FB57-4C0D-9E86-B5D4E78DD4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697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493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655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340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398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52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63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881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621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11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989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4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3DB15-F8FE-4AE0-A953-2EF9C6F4B888}" type="datetimeFigureOut">
              <a:rPr lang="en-US" smtClean="0"/>
              <a:t>9/20/2016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540C2-EACB-400A-BB63-CF0CA294D2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16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(Some) Contributions </a:t>
            </a:r>
            <a:r>
              <a:rPr lang="en-US" dirty="0"/>
              <a:t>of NLP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to </a:t>
            </a:r>
            <a:br>
              <a:rPr lang="en-US" dirty="0" smtClean="0"/>
            </a:br>
            <a:r>
              <a:rPr lang="en-US" dirty="0" smtClean="0"/>
              <a:t>Clinical Informatics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Guy Divita </a:t>
            </a:r>
          </a:p>
          <a:p>
            <a:r>
              <a:rPr lang="en-US" dirty="0" smtClean="0"/>
              <a:t>VA HSRD Field Based Meeting Sept 15,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2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5814"/>
            <a:ext cx="7840122" cy="1852769"/>
          </a:xfrm>
        </p:spPr>
        <p:txBody>
          <a:bodyPr>
            <a:normAutofit/>
          </a:bodyPr>
          <a:lstStyle/>
          <a:p>
            <a:r>
              <a:rPr lang="en-US" dirty="0" smtClean="0"/>
              <a:t>Identifying </a:t>
            </a:r>
            <a:r>
              <a:rPr lang="en-US" i="1" dirty="0" smtClean="0"/>
              <a:t>General</a:t>
            </a:r>
            <a:r>
              <a:rPr lang="en-US" dirty="0" smtClean="0"/>
              <a:t> Symptoms </a:t>
            </a:r>
            <a:br>
              <a:rPr lang="en-US" dirty="0" smtClean="0"/>
            </a:br>
            <a:r>
              <a:rPr lang="en-US" dirty="0" smtClean="0"/>
              <a:t>within Clinical Notes using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88171"/>
            <a:ext cx="10515600" cy="2743200"/>
          </a:xfrm>
        </p:spPr>
        <p:txBody>
          <a:bodyPr>
            <a:noAutofit/>
          </a:bodyPr>
          <a:lstStyle/>
          <a:p>
            <a:r>
              <a:rPr lang="en-US" dirty="0" smtClean="0"/>
              <a:t>Why</a:t>
            </a:r>
            <a:endParaRPr lang="en-US" sz="2400" dirty="0" smtClean="0"/>
          </a:p>
          <a:p>
            <a:pPr lvl="1"/>
            <a:r>
              <a:rPr lang="en-US" dirty="0" smtClean="0"/>
              <a:t>Symptom identification is known to be underreported in EMR</a:t>
            </a:r>
          </a:p>
          <a:p>
            <a:pPr lvl="1"/>
            <a:r>
              <a:rPr lang="en-US" dirty="0" smtClean="0"/>
              <a:t>Motivated by Medically Unexplained Syndrome task to identify clusters of common symptoms in OEF/OIF Veterans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8322" y="305814"/>
            <a:ext cx="2675478" cy="185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8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5814"/>
            <a:ext cx="7840122" cy="1852769"/>
          </a:xfrm>
        </p:spPr>
        <p:txBody>
          <a:bodyPr>
            <a:normAutofit/>
          </a:bodyPr>
          <a:lstStyle/>
          <a:p>
            <a:r>
              <a:rPr lang="en-US" dirty="0" smtClean="0"/>
              <a:t>Identifying </a:t>
            </a:r>
            <a:r>
              <a:rPr lang="en-US" i="1" dirty="0" smtClean="0"/>
              <a:t>General</a:t>
            </a:r>
            <a:r>
              <a:rPr lang="en-US" dirty="0" smtClean="0"/>
              <a:t> Symptoms </a:t>
            </a:r>
            <a:br>
              <a:rPr lang="en-US" dirty="0" smtClean="0"/>
            </a:br>
            <a:r>
              <a:rPr lang="en-US" dirty="0" smtClean="0"/>
              <a:t>within Clinical Notes using NLP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23475"/>
            <a:ext cx="10515600" cy="3853488"/>
          </a:xfrm>
        </p:spPr>
        <p:txBody>
          <a:bodyPr>
            <a:noAutofit/>
          </a:bodyPr>
          <a:lstStyle/>
          <a:p>
            <a:r>
              <a:rPr lang="en-US" dirty="0" smtClean="0"/>
              <a:t>Background</a:t>
            </a:r>
            <a:endParaRPr lang="en-US" sz="2400" dirty="0" smtClean="0"/>
          </a:p>
          <a:p>
            <a:pPr lvl="1"/>
            <a:r>
              <a:rPr lang="en-US" dirty="0" smtClean="0"/>
              <a:t>Symptom Terminology overlaps with a continuum of ambiguous terms including findings, diagnosis, diseases and syndromes. </a:t>
            </a:r>
          </a:p>
          <a:p>
            <a:pPr lvl="1"/>
            <a:r>
              <a:rPr lang="en-US" dirty="0" smtClean="0"/>
              <a:t>Terminology not consistently classified in medical vocabularies (i.e. UMLS)</a:t>
            </a:r>
          </a:p>
          <a:p>
            <a:pPr lvl="2"/>
            <a:r>
              <a:rPr lang="en-US" sz="2400" dirty="0" smtClean="0"/>
              <a:t>Pain not classified as symptom</a:t>
            </a:r>
          </a:p>
          <a:p>
            <a:pPr lvl="2"/>
            <a:r>
              <a:rPr lang="en-US" sz="2400" dirty="0" smtClean="0"/>
              <a:t>Abnormal behavior not classified as symptom</a:t>
            </a:r>
          </a:p>
          <a:p>
            <a:pPr lvl="1"/>
            <a:r>
              <a:rPr lang="en-US" dirty="0" smtClean="0"/>
              <a:t>Prior work using </a:t>
            </a:r>
            <a:r>
              <a:rPr lang="en-US" dirty="0" err="1" smtClean="0"/>
              <a:t>cTAKES</a:t>
            </a:r>
            <a:r>
              <a:rPr lang="en-US" dirty="0" smtClean="0"/>
              <a:t> + UMLS Symptom category reported to be f = .4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8322" y="305814"/>
            <a:ext cx="2675478" cy="185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05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1607"/>
            <a:ext cx="7960044" cy="1614018"/>
          </a:xfrm>
        </p:spPr>
        <p:txBody>
          <a:bodyPr>
            <a:normAutofit/>
          </a:bodyPr>
          <a:lstStyle/>
          <a:p>
            <a:r>
              <a:rPr lang="en-US" dirty="0" smtClean="0"/>
              <a:t>Identifying </a:t>
            </a:r>
            <a:r>
              <a:rPr lang="en-US" i="1" dirty="0" smtClean="0"/>
              <a:t>General</a:t>
            </a:r>
            <a:r>
              <a:rPr lang="en-US" dirty="0" smtClean="0"/>
              <a:t> Symptoms </a:t>
            </a:r>
            <a:br>
              <a:rPr lang="en-US" dirty="0" smtClean="0"/>
            </a:br>
            <a:r>
              <a:rPr lang="en-US" dirty="0" smtClean="0"/>
              <a:t>within Clinical Notes using NLP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64375"/>
            <a:ext cx="10515600" cy="430644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Work Done</a:t>
            </a:r>
          </a:p>
          <a:p>
            <a:pPr lvl="1"/>
            <a:r>
              <a:rPr lang="en-US" dirty="0" smtClean="0"/>
              <a:t>Lexicon of 92,000 symptoms derived from UMLS using novel technique</a:t>
            </a:r>
          </a:p>
          <a:p>
            <a:pPr lvl="1"/>
            <a:r>
              <a:rPr lang="en-US" dirty="0" smtClean="0"/>
              <a:t>Dictionary Lookup + Rules + Machine Learning using 62 features </a:t>
            </a:r>
          </a:p>
          <a:p>
            <a:pPr lvl="1"/>
            <a:r>
              <a:rPr lang="en-US" dirty="0" smtClean="0"/>
              <a:t>Optimal Machine Learning algorithm derived from automated exhaustive permutations of </a:t>
            </a:r>
            <a:r>
              <a:rPr lang="en-US" dirty="0" err="1" smtClean="0"/>
              <a:t>weka</a:t>
            </a:r>
            <a:r>
              <a:rPr lang="en-US" dirty="0" smtClean="0"/>
              <a:t> algorithms and parameters   </a:t>
            </a:r>
          </a:p>
          <a:p>
            <a:pPr lvl="1"/>
            <a:r>
              <a:rPr lang="en-US" dirty="0" smtClean="0"/>
              <a:t>Efficacy benchmarked at </a:t>
            </a:r>
            <a:r>
              <a:rPr lang="en-US" sz="3000" b="1" dirty="0" smtClean="0"/>
              <a:t>F = .68</a:t>
            </a:r>
            <a:r>
              <a:rPr lang="en-US" dirty="0" smtClean="0"/>
              <a:t>,  Recall =.69  Precision = .68</a:t>
            </a:r>
          </a:p>
          <a:p>
            <a:pPr lvl="1"/>
            <a:r>
              <a:rPr lang="en-US" dirty="0" smtClean="0"/>
              <a:t>Symptoms Extracted from a 1 million record cohort of OEF/OIF patients</a:t>
            </a:r>
          </a:p>
          <a:p>
            <a:r>
              <a:rPr lang="en-US" dirty="0" smtClean="0"/>
              <a:t>Example Rules:</a:t>
            </a:r>
          </a:p>
          <a:p>
            <a:pPr lvl="1"/>
            <a:r>
              <a:rPr lang="en-US" dirty="0" smtClean="0"/>
              <a:t>Normal behavior + abnormal modifier = symptom : trouble walking</a:t>
            </a:r>
          </a:p>
          <a:p>
            <a:pPr lvl="1"/>
            <a:r>
              <a:rPr lang="en-US" dirty="0" smtClean="0"/>
              <a:t>Anatomical location + action                  = symptom :  stabbing in leg</a:t>
            </a:r>
          </a:p>
          <a:p>
            <a:pPr lvl="1"/>
            <a:r>
              <a:rPr lang="en-US" dirty="0" smtClean="0"/>
              <a:t>Other Symptom triggers                                               : feels, like, as if 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8244" y="211606"/>
            <a:ext cx="2675478" cy="185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60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1607"/>
            <a:ext cx="7960044" cy="1614018"/>
          </a:xfrm>
        </p:spPr>
        <p:txBody>
          <a:bodyPr>
            <a:normAutofit/>
          </a:bodyPr>
          <a:lstStyle/>
          <a:p>
            <a:r>
              <a:rPr lang="en-US" dirty="0" smtClean="0"/>
              <a:t>Identifying </a:t>
            </a:r>
            <a:r>
              <a:rPr lang="en-US" i="1" dirty="0" smtClean="0"/>
              <a:t>General</a:t>
            </a:r>
            <a:r>
              <a:rPr lang="en-US" dirty="0" smtClean="0"/>
              <a:t> Symptoms </a:t>
            </a:r>
            <a:br>
              <a:rPr lang="en-US" dirty="0" smtClean="0"/>
            </a:br>
            <a:r>
              <a:rPr lang="en-US" dirty="0" smtClean="0"/>
              <a:t>within Clinical Notes using NLP 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03554"/>
            <a:ext cx="10515600" cy="4167265"/>
          </a:xfrm>
        </p:spPr>
        <p:txBody>
          <a:bodyPr>
            <a:normAutofit/>
          </a:bodyPr>
          <a:lstStyle/>
          <a:p>
            <a:r>
              <a:rPr lang="en-US" dirty="0" smtClean="0"/>
              <a:t>Lessons Learned</a:t>
            </a:r>
          </a:p>
          <a:p>
            <a:pPr lvl="1"/>
            <a:r>
              <a:rPr lang="en-US" dirty="0" smtClean="0"/>
              <a:t>Machine Learning needed to reduce FP’s. FP’s from ambiguous mentions, templates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8244" y="211606"/>
            <a:ext cx="2675478" cy="185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320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Identifying Patients with Catheter-Associated Urinary Tract Infections (CAUTI) using Clinical Notes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510" y="1061100"/>
            <a:ext cx="2875975" cy="294163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14007"/>
            <a:ext cx="10515600" cy="4662956"/>
          </a:xfrm>
        </p:spPr>
        <p:txBody>
          <a:bodyPr>
            <a:noAutofit/>
          </a:bodyPr>
          <a:lstStyle/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VA hospitals want to reduce CAUTI rates</a:t>
            </a:r>
          </a:p>
          <a:p>
            <a:pPr lvl="1"/>
            <a:r>
              <a:rPr lang="en-US" dirty="0" smtClean="0"/>
              <a:t>Can’t identify patients with urinary catheters from </a:t>
            </a:r>
            <a:r>
              <a:rPr lang="en-US" dirty="0" err="1" smtClean="0"/>
              <a:t>db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Urinary catheter mentions primarily in nurses notes</a:t>
            </a:r>
          </a:p>
          <a:p>
            <a:r>
              <a:rPr lang="en-US" dirty="0" smtClean="0"/>
              <a:t>Work Done</a:t>
            </a:r>
          </a:p>
          <a:p>
            <a:pPr lvl="1"/>
            <a:r>
              <a:rPr lang="en-US" dirty="0" smtClean="0"/>
              <a:t>Dictionary Lookup Extraction to identify patients with urinary catheters</a:t>
            </a:r>
          </a:p>
          <a:p>
            <a:pPr lvl="2"/>
            <a:r>
              <a:rPr lang="en-US" dirty="0" smtClean="0"/>
              <a:t>Lexicon from prior art, </a:t>
            </a:r>
            <a:r>
              <a:rPr lang="en-US" dirty="0"/>
              <a:t>v</a:t>
            </a:r>
            <a:r>
              <a:rPr lang="en-US" dirty="0" smtClean="0"/>
              <a:t>ocabulary discovery around seed terminology usage in corpus </a:t>
            </a:r>
          </a:p>
          <a:p>
            <a:pPr lvl="1"/>
            <a:r>
              <a:rPr lang="en-US" dirty="0" smtClean="0"/>
              <a:t>Published efficacy benchmarked: </a:t>
            </a:r>
            <a:r>
              <a:rPr lang="en-US" sz="2800" b="1" dirty="0" smtClean="0"/>
              <a:t>98% PPV</a:t>
            </a:r>
            <a:r>
              <a:rPr lang="en-US" dirty="0" smtClean="0"/>
              <a:t>,  72% Recall</a:t>
            </a:r>
          </a:p>
          <a:p>
            <a:pPr lvl="1"/>
            <a:r>
              <a:rPr lang="en-US" dirty="0" smtClean="0"/>
              <a:t>Machine learning model being developed with database fields on positively identified patients to detect infections and causes</a:t>
            </a:r>
          </a:p>
          <a:p>
            <a:r>
              <a:rPr lang="en-US" dirty="0" smtClean="0"/>
              <a:t>Lessons Learned</a:t>
            </a:r>
          </a:p>
          <a:p>
            <a:pPr lvl="1"/>
            <a:r>
              <a:rPr lang="en-US" dirty="0" smtClean="0"/>
              <a:t>Pertinent Negatives, negative evidence important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621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8830456" cy="1325563"/>
          </a:xfrm>
        </p:spPr>
        <p:txBody>
          <a:bodyPr>
            <a:normAutofit/>
          </a:bodyPr>
          <a:lstStyle/>
          <a:p>
            <a:r>
              <a:rPr lang="en-US" sz="3600" dirty="0" smtClean="0"/>
              <a:t>Identifying Patients Who Experienced </a:t>
            </a:r>
            <a:br>
              <a:rPr lang="en-US" sz="3600" dirty="0" smtClean="0"/>
            </a:br>
            <a:r>
              <a:rPr lang="en-US" sz="3600" dirty="0" smtClean="0"/>
              <a:t>Sexual Trauma From Clinical Texts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8996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Military Sexual Trauma identified as a priority in the Blueprint for Excellence</a:t>
            </a:r>
          </a:p>
          <a:p>
            <a:pPr lvl="1"/>
            <a:r>
              <a:rPr lang="en-US" dirty="0" smtClean="0"/>
              <a:t>Under-reported in database but providers record patient experiences</a:t>
            </a:r>
          </a:p>
          <a:p>
            <a:pPr lvl="1"/>
            <a:r>
              <a:rPr lang="en-US" dirty="0" smtClean="0"/>
              <a:t>Able to classify by childhood, adult, military</a:t>
            </a:r>
          </a:p>
          <a:p>
            <a:r>
              <a:rPr lang="en-US" dirty="0" smtClean="0"/>
              <a:t>Preliminary Work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ictionary based extraction  </a:t>
            </a:r>
          </a:p>
          <a:p>
            <a:pPr lvl="2"/>
            <a:r>
              <a:rPr lang="en-US" sz="2600" dirty="0" smtClean="0"/>
              <a:t>Initial terminology from experts in the field and prior art</a:t>
            </a:r>
            <a:endParaRPr lang="en-US" sz="2600" dirty="0"/>
          </a:p>
          <a:p>
            <a:pPr lvl="2"/>
            <a:r>
              <a:rPr lang="en-US" sz="2600" dirty="0"/>
              <a:t>V</a:t>
            </a:r>
            <a:r>
              <a:rPr lang="en-US" sz="2600" dirty="0" smtClean="0"/>
              <a:t>ocabulary discovery around seed terminology usage in large corpus</a:t>
            </a:r>
          </a:p>
          <a:p>
            <a:pPr lvl="2"/>
            <a:r>
              <a:rPr lang="en-US" sz="2600" dirty="0" smtClean="0"/>
              <a:t>Templates identified and filtered out </a:t>
            </a:r>
          </a:p>
          <a:p>
            <a:pPr lvl="1"/>
            <a:r>
              <a:rPr lang="en-US" dirty="0" smtClean="0"/>
              <a:t>Efficacy: Validating the technique now</a:t>
            </a:r>
          </a:p>
          <a:p>
            <a:pPr lvl="1"/>
            <a:r>
              <a:rPr lang="en-US" dirty="0" smtClean="0"/>
              <a:t>Identified high yield documents from document types with the most mentions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173980" y="365125"/>
            <a:ext cx="2443397" cy="1673537"/>
          </a:xfrm>
          <a:prstGeom prst="rect">
            <a:avLst/>
          </a:prstGeom>
          <a:solidFill>
            <a:srgbClr val="8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27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Identifying Patients Who Experienced </a:t>
            </a:r>
            <a:br>
              <a:rPr lang="en-US" sz="4000" dirty="0" smtClean="0"/>
            </a:br>
            <a:r>
              <a:rPr lang="en-US" sz="4000" dirty="0" smtClean="0"/>
              <a:t>Sexual Trauma From Clinical Texts (2)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9923585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Cohort: 10,000 Male, 10,000 Female patients </a:t>
            </a:r>
          </a:p>
          <a:p>
            <a:r>
              <a:rPr lang="en-US" dirty="0" smtClean="0"/>
              <a:t>362,359 Documents</a:t>
            </a:r>
          </a:p>
          <a:p>
            <a:pPr lvl="1"/>
            <a:r>
              <a:rPr lang="en-US" dirty="0" smtClean="0"/>
              <a:t>5357 (1.4%) docs with asserted mentions </a:t>
            </a:r>
          </a:p>
          <a:p>
            <a:pPr lvl="2"/>
            <a:r>
              <a:rPr lang="en-US" dirty="0" smtClean="0"/>
              <a:t>2,963 (0.8%) Documents with mentions from Patients w/ MST flag</a:t>
            </a:r>
          </a:p>
          <a:p>
            <a:pPr lvl="2"/>
            <a:r>
              <a:rPr lang="en-US" dirty="0" smtClean="0"/>
              <a:t>2,394 (0.6%) Documents with mentions from Patients w/out MST flag</a:t>
            </a:r>
          </a:p>
          <a:p>
            <a:r>
              <a:rPr lang="en-US" dirty="0" smtClean="0"/>
              <a:t>1609 Patients (8.0%) included w/ MST Flag</a:t>
            </a:r>
          </a:p>
          <a:p>
            <a:pPr lvl="1"/>
            <a:r>
              <a:rPr lang="en-US" dirty="0" smtClean="0"/>
              <a:t>1544 (7.7%) patients with asserted mentions</a:t>
            </a:r>
          </a:p>
          <a:p>
            <a:pPr lvl="2"/>
            <a:r>
              <a:rPr lang="en-US" dirty="0" smtClean="0"/>
              <a:t>624 (3.1%) Patients with mentions from patients w/ MST flag</a:t>
            </a:r>
          </a:p>
          <a:p>
            <a:pPr lvl="2"/>
            <a:r>
              <a:rPr lang="en-US" dirty="0" smtClean="0"/>
              <a:t>920 (4.6%) Patients with mentions from patients w/out MST flag </a:t>
            </a:r>
          </a:p>
          <a:p>
            <a:r>
              <a:rPr lang="en-US" dirty="0" smtClean="0"/>
              <a:t>Top 40 Standard Titles cover 55% Asserted Mentions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173980" y="365125"/>
            <a:ext cx="2443397" cy="1673537"/>
          </a:xfrm>
          <a:prstGeom prst="rect">
            <a:avLst/>
          </a:prstGeom>
          <a:solidFill>
            <a:srgbClr val="8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247650"/>
          <a:ext cx="10515600" cy="6305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7811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Colonoscopy Quality: </a:t>
            </a:r>
            <a:br>
              <a:rPr lang="en-US" dirty="0" smtClean="0"/>
            </a:br>
            <a:r>
              <a:rPr lang="en-US" dirty="0" smtClean="0"/>
              <a:t>Identifying Bowel Prep Quality from Clinical Texts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</a:t>
            </a:r>
          </a:p>
          <a:p>
            <a:pPr lvl="1"/>
            <a:r>
              <a:rPr lang="en-US" dirty="0" smtClean="0"/>
              <a:t>VA provider adenoma discovery rates to be benchmarked</a:t>
            </a:r>
          </a:p>
          <a:p>
            <a:pPr lvl="1"/>
            <a:r>
              <a:rPr lang="en-US" dirty="0" smtClean="0"/>
              <a:t>Bowel Prep quality is needed variable</a:t>
            </a:r>
          </a:p>
          <a:p>
            <a:pPr lvl="1"/>
            <a:r>
              <a:rPr lang="en-US" dirty="0" smtClean="0"/>
              <a:t>Only contained in notes</a:t>
            </a:r>
          </a:p>
          <a:p>
            <a:r>
              <a:rPr lang="en-US" dirty="0" smtClean="0"/>
              <a:t>Preliminary Work</a:t>
            </a:r>
          </a:p>
          <a:p>
            <a:pPr lvl="1"/>
            <a:r>
              <a:rPr lang="en-US" dirty="0" smtClean="0"/>
              <a:t>Collaboration with other development groups</a:t>
            </a:r>
          </a:p>
          <a:p>
            <a:pPr lvl="1"/>
            <a:r>
              <a:rPr lang="en-US" dirty="0" smtClean="0"/>
              <a:t>Dictionary + rule extraction tool created</a:t>
            </a:r>
          </a:p>
          <a:p>
            <a:pPr lvl="1"/>
            <a:r>
              <a:rPr lang="en-US" dirty="0" smtClean="0"/>
              <a:t>1000 document hand annotated for training purposes</a:t>
            </a:r>
          </a:p>
          <a:p>
            <a:pPr lvl="1"/>
            <a:r>
              <a:rPr lang="en-US" dirty="0" smtClean="0"/>
              <a:t> Proof-of-concept efficacy based on training data now in the high .90’s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493381" y="2135188"/>
            <a:ext cx="282892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44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09051" y="1790700"/>
            <a:ext cx="10930181" cy="4543425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Bowel Preparation Class</a:t>
            </a:r>
            <a:endParaRPr lang="en-US" dirty="0"/>
          </a:p>
          <a:p>
            <a:pPr lvl="1"/>
            <a:r>
              <a:rPr lang="en-US" dirty="0" smtClean="0"/>
              <a:t>Bowel Preparation = Bowel prep Anchor + Bowel Prep Evidence in a sentence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14" name="Rounded Rectangle 13"/>
          <p:cNvSpPr/>
          <p:nvPr/>
        </p:nvSpPr>
        <p:spPr>
          <a:xfrm>
            <a:off x="1160583" y="2754923"/>
            <a:ext cx="8145342" cy="1019908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t" anchorCtr="0"/>
          <a:lstStyle/>
          <a:p>
            <a:pPr algn="r"/>
            <a:r>
              <a:rPr lang="en-US" dirty="0" smtClean="0"/>
              <a:t>Bowel Preparation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Colonoscopy Quality: </a:t>
            </a:r>
            <a:br>
              <a:rPr lang="en-US" sz="4000" dirty="0" smtClean="0"/>
            </a:br>
            <a:r>
              <a:rPr lang="en-US" sz="4000" dirty="0" smtClean="0"/>
              <a:t>Bowel Prep Annotator: Classes, Anchors, Evidence</a:t>
            </a:r>
            <a:endParaRPr lang="en-US" sz="4000" dirty="0"/>
          </a:p>
        </p:txBody>
      </p:sp>
      <p:sp>
        <p:nvSpPr>
          <p:cNvPr id="7" name="Rectangle 6"/>
          <p:cNvSpPr/>
          <p:nvPr/>
        </p:nvSpPr>
        <p:spPr>
          <a:xfrm>
            <a:off x="1282700" y="2943282"/>
            <a:ext cx="1552575" cy="4381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Colon prep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2782772" y="2943282"/>
            <a:ext cx="681154" cy="4381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409670" y="2943282"/>
            <a:ext cx="806730" cy="43815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good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77193" y="3837041"/>
            <a:ext cx="2785207" cy="115136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dirty="0" smtClean="0">
                <a:solidFill>
                  <a:schemeClr val="tx1"/>
                </a:solidFill>
              </a:rPr>
              <a:t>Bowel Prep Anchor 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Preparation|prep</a:t>
            </a:r>
            <a:endParaRPr lang="en-US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Visualization|visualized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10892" y="3837042"/>
            <a:ext cx="5195033" cy="115136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numCol="2" rtlCol="0" anchor="t" anchorCtr="0"/>
          <a:lstStyle/>
          <a:p>
            <a:r>
              <a:rPr lang="en-US" dirty="0" smtClean="0">
                <a:solidFill>
                  <a:schemeClr val="tx1"/>
                </a:solidFill>
              </a:rPr>
              <a:t>Bowel Prep Evidence 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good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Fair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Poor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Excellent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Adequate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349628" y="3185737"/>
            <a:ext cx="3724032" cy="49890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Bowel Preparation Quality: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8002079" y="3216115"/>
            <a:ext cx="930903" cy="43815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“good”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570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533400"/>
            <a:ext cx="8229600" cy="1143000"/>
          </a:xfrm>
        </p:spPr>
        <p:txBody>
          <a:bodyPr/>
          <a:lstStyle/>
          <a:p>
            <a:pPr algn="r"/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881" y="3834310"/>
            <a:ext cx="4547661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6800" y="3505200"/>
            <a:ext cx="4965296" cy="249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09801" y="1524001"/>
            <a:ext cx="3473325" cy="243143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Substantial amounts of Clinically significant information  </a:t>
            </a:r>
            <a:r>
              <a:rPr lang="en-US" sz="3200" dirty="0"/>
              <a:t>ONLY </a:t>
            </a:r>
            <a:r>
              <a:rPr lang="en-US" sz="2400" dirty="0"/>
              <a:t>contained in the unstructured medical </a:t>
            </a:r>
            <a:r>
              <a:rPr lang="en-US" sz="2400" dirty="0" smtClean="0"/>
              <a:t>notes or under reported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6740323" y="2828836"/>
            <a:ext cx="335280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Goal: Transform relevant instances found in notes into discrete data</a:t>
            </a:r>
          </a:p>
        </p:txBody>
      </p:sp>
      <p:sp>
        <p:nvSpPr>
          <p:cNvPr id="8" name="Right Arrow 7"/>
          <p:cNvSpPr/>
          <p:nvPr/>
        </p:nvSpPr>
        <p:spPr>
          <a:xfrm>
            <a:off x="5715000" y="4393406"/>
            <a:ext cx="1143000" cy="10929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1" r="20906"/>
          <a:stretch/>
        </p:blipFill>
        <p:spPr bwMode="auto">
          <a:xfrm>
            <a:off x="6858001" y="4191000"/>
            <a:ext cx="3183039" cy="1930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9249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Other Examples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825625"/>
            <a:ext cx="10839138" cy="4351338"/>
          </a:xfrm>
        </p:spPr>
        <p:txBody>
          <a:bodyPr>
            <a:noAutofit/>
          </a:bodyPr>
          <a:lstStyle/>
          <a:p>
            <a:r>
              <a:rPr lang="en-US" dirty="0" smtClean="0"/>
              <a:t>Suicide Prevention</a:t>
            </a:r>
          </a:p>
          <a:p>
            <a:pPr lvl="1"/>
            <a:r>
              <a:rPr lang="en-US" dirty="0" smtClean="0"/>
              <a:t>Classifying Suicide Notes – John </a:t>
            </a:r>
            <a:r>
              <a:rPr lang="en-US" dirty="0" err="1" smtClean="0"/>
              <a:t>Pestian</a:t>
            </a:r>
            <a:endParaRPr lang="en-US" dirty="0" smtClean="0"/>
          </a:p>
          <a:p>
            <a:pPr lvl="1"/>
            <a:r>
              <a:rPr lang="en-US" dirty="0" smtClean="0"/>
              <a:t>Real-time Topic Models for Crisis Counseling – </a:t>
            </a:r>
            <a:r>
              <a:rPr lang="en-US" dirty="0" err="1" smtClean="0"/>
              <a:t>Karthnik</a:t>
            </a:r>
            <a:r>
              <a:rPr lang="en-US" dirty="0" smtClean="0"/>
              <a:t> </a:t>
            </a:r>
            <a:r>
              <a:rPr lang="en-US" dirty="0" err="1" smtClean="0"/>
              <a:t>Dinakar</a:t>
            </a:r>
            <a:r>
              <a:rPr lang="en-US" dirty="0" smtClean="0"/>
              <a:t> et al.</a:t>
            </a:r>
          </a:p>
          <a:p>
            <a:pPr lvl="1"/>
            <a:r>
              <a:rPr lang="en-US" dirty="0" smtClean="0"/>
              <a:t>An automated online crisis dispatcher – </a:t>
            </a:r>
            <a:r>
              <a:rPr lang="en-US" dirty="0" err="1" smtClean="0"/>
              <a:t>Siska</a:t>
            </a:r>
            <a:r>
              <a:rPr lang="en-US" dirty="0" smtClean="0"/>
              <a:t> </a:t>
            </a:r>
            <a:r>
              <a:rPr lang="en-US" dirty="0" err="1" smtClean="0"/>
              <a:t>Fitrianie</a:t>
            </a:r>
            <a:r>
              <a:rPr lang="en-US" dirty="0" smtClean="0"/>
              <a:t>, Leon J.M. </a:t>
            </a:r>
            <a:r>
              <a:rPr lang="en-US" dirty="0" err="1" smtClean="0"/>
              <a:t>Rothkrantz</a:t>
            </a:r>
            <a:endParaRPr lang="en-US" dirty="0" smtClean="0"/>
          </a:p>
          <a:p>
            <a:r>
              <a:rPr lang="en-US" dirty="0" smtClean="0"/>
              <a:t>PTSD</a:t>
            </a:r>
            <a:r>
              <a:rPr lang="en-US" sz="2400" dirty="0" smtClean="0"/>
              <a:t> </a:t>
            </a:r>
          </a:p>
          <a:p>
            <a:pPr lvl="1"/>
            <a:r>
              <a:rPr lang="en-US" dirty="0" smtClean="0"/>
              <a:t>Measuring </a:t>
            </a:r>
            <a:r>
              <a:rPr lang="en-US" dirty="0"/>
              <a:t>Use of Evidence Based Psychotherapy for Posttraumatic Stress </a:t>
            </a:r>
            <a:r>
              <a:rPr lang="en-US" dirty="0" smtClean="0"/>
              <a:t>Disorder – Brian Shiner et al. (including Len </a:t>
            </a:r>
            <a:r>
              <a:rPr lang="en-US" dirty="0" err="1" smtClean="0"/>
              <a:t>D’Avolio</a:t>
            </a:r>
            <a:r>
              <a:rPr lang="en-US" dirty="0" smtClean="0"/>
              <a:t>) </a:t>
            </a:r>
            <a:endParaRPr lang="en-US" sz="2000" dirty="0" smtClean="0"/>
          </a:p>
          <a:p>
            <a:r>
              <a:rPr lang="en-US" dirty="0" smtClean="0"/>
              <a:t>Ejection Fraction </a:t>
            </a:r>
          </a:p>
          <a:p>
            <a:pPr lvl="1"/>
            <a:r>
              <a:rPr lang="en-US" dirty="0" smtClean="0"/>
              <a:t>Jenifer Garvin, et al.,  S </a:t>
            </a:r>
            <a:r>
              <a:rPr lang="en-US" dirty="0" err="1" smtClean="0"/>
              <a:t>Pakhomov</a:t>
            </a:r>
            <a:r>
              <a:rPr lang="en-US" dirty="0" smtClean="0"/>
              <a:t>, et al.</a:t>
            </a:r>
          </a:p>
          <a:p>
            <a:r>
              <a:rPr lang="en-US" dirty="0" smtClean="0"/>
              <a:t>Sentiment Analysis, Emotion Detection </a:t>
            </a:r>
          </a:p>
          <a:p>
            <a:r>
              <a:rPr lang="en-US" dirty="0" smtClean="0"/>
              <a:t>Alternative Medicine </a:t>
            </a:r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04" b="89858" l="9894" r="89753">
                        <a14:foregroundMark x1="44170" y1="8962" x2="44170" y2="16274"/>
                        <a14:foregroundMark x1="45230" y1="16745" x2="51943" y2="17453"/>
                        <a14:foregroundMark x1="55830" y1="16274" x2="54770" y2="12264"/>
                        <a14:foregroundMark x1="54064" y1="11557" x2="49470" y2="7783"/>
                      </a14:backgroundRemoval>
                    </a14:imgEffect>
                  </a14:imgLayer>
                </a14:imgProps>
              </a:ext>
            </a:extLst>
          </a:blip>
          <a:srcRect l="13483" t="33034" r="11444" b="11290"/>
          <a:stretch/>
        </p:blipFill>
        <p:spPr>
          <a:xfrm>
            <a:off x="10133351" y="4242215"/>
            <a:ext cx="1768839" cy="2248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19167" y="918214"/>
            <a:ext cx="1583023" cy="118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93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0661" y="1439056"/>
            <a:ext cx="5276199" cy="47379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610661" y="1825625"/>
            <a:ext cx="2218546" cy="42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613161" y="2352775"/>
            <a:ext cx="2950564" cy="42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600671" y="2894915"/>
            <a:ext cx="3187906" cy="422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Call upon NLP when no or little structured data exists</a:t>
            </a:r>
          </a:p>
          <a:p>
            <a:r>
              <a:rPr lang="en-US" dirty="0" smtClean="0"/>
              <a:t>Call upon Machine Learning when there are too many FPs</a:t>
            </a:r>
          </a:p>
          <a:p>
            <a:r>
              <a:rPr lang="en-US" dirty="0" smtClean="0"/>
              <a:t>Word usage around seed terms in cohort adds useful terms  </a:t>
            </a:r>
          </a:p>
          <a:p>
            <a:r>
              <a:rPr lang="en-US" dirty="0" smtClean="0"/>
              <a:t>Account for Templates</a:t>
            </a:r>
          </a:p>
          <a:p>
            <a:r>
              <a:rPr lang="en-US" dirty="0"/>
              <a:t>N</a:t>
            </a:r>
            <a:r>
              <a:rPr lang="en-US" dirty="0" smtClean="0"/>
              <a:t>egative evidence is useful</a:t>
            </a:r>
          </a:p>
          <a:p>
            <a:r>
              <a:rPr lang="en-US" dirty="0" smtClean="0"/>
              <a:t>High Impact NLP is being done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09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Acknowledgements, Disclaimers, Contacts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Funding for this project was provided by US Department of Veterans Affairs, Veterans Health Administration, Office of Research and Development, Health Services Research and Development </a:t>
            </a:r>
            <a:r>
              <a:rPr lang="en-US" dirty="0" smtClean="0"/>
              <a:t>Projects </a:t>
            </a:r>
            <a:r>
              <a:rPr lang="en-US" dirty="0"/>
              <a:t># </a:t>
            </a:r>
            <a:r>
              <a:rPr lang="en-US" dirty="0" smtClean="0"/>
              <a:t>HIR 10-001, HIR </a:t>
            </a:r>
            <a:r>
              <a:rPr lang="en-US" dirty="0"/>
              <a:t>10-002 </a:t>
            </a:r>
            <a:r>
              <a:rPr lang="en-US" dirty="0" smtClean="0"/>
              <a:t>,</a:t>
            </a:r>
            <a:r>
              <a:rPr lang="en-US" dirty="0"/>
              <a:t> IIR </a:t>
            </a:r>
            <a:r>
              <a:rPr lang="en-US" dirty="0" smtClean="0"/>
              <a:t>12-084-3, HX001145-02, </a:t>
            </a:r>
            <a:r>
              <a:rPr lang="en-US" dirty="0"/>
              <a:t>QUERI 15-283 </a:t>
            </a:r>
            <a:endParaRPr lang="en-US" dirty="0" smtClean="0"/>
          </a:p>
          <a:p>
            <a:r>
              <a:rPr lang="en-US" dirty="0"/>
              <a:t>Resources and administrative support were provided by the VA Salt Lake City Health Care System (IDEAS Center</a:t>
            </a:r>
            <a:r>
              <a:rPr lang="en-US" dirty="0" smtClean="0"/>
              <a:t>)</a:t>
            </a:r>
          </a:p>
          <a:p>
            <a:r>
              <a:rPr lang="en-US" dirty="0" smtClean="0"/>
              <a:t>Symptom Extraction PI: Matthew </a:t>
            </a:r>
            <a:r>
              <a:rPr lang="en-US" dirty="0" err="1" smtClean="0"/>
              <a:t>Samore</a:t>
            </a:r>
            <a:endParaRPr lang="en-US" dirty="0" smtClean="0"/>
          </a:p>
          <a:p>
            <a:r>
              <a:rPr lang="en-US" dirty="0" smtClean="0"/>
              <a:t>Homelessness, CAUTI, Sexual Trauma PI: Adi Gundlapalli</a:t>
            </a:r>
          </a:p>
          <a:p>
            <a:r>
              <a:rPr lang="en-US" dirty="0" smtClean="0"/>
              <a:t>Colonoscopy Quality QUERI PI: Tonya </a:t>
            </a:r>
            <a:r>
              <a:rPr lang="en-US" dirty="0" err="1" smtClean="0"/>
              <a:t>Kaltenbach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98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1752600" y="1295401"/>
          <a:ext cx="8686800" cy="513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 4"/>
          <p:cNvGraphicFramePr/>
          <p:nvPr>
            <p:extLst/>
          </p:nvPr>
        </p:nvGraphicFramePr>
        <p:xfrm>
          <a:off x="2133600" y="1270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4572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Use 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52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/>
          </p:nvPr>
        </p:nvGraphicFramePr>
        <p:xfrm>
          <a:off x="2286000" y="685800"/>
          <a:ext cx="9753600" cy="601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-76200"/>
            <a:ext cx="8229600" cy="1143000"/>
          </a:xfrm>
        </p:spPr>
        <p:txBody>
          <a:bodyPr>
            <a:normAutofit fontScale="90000"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</a:rPr>
              <a:t>Concept Extraction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99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Theme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199" y="1352551"/>
            <a:ext cx="6181725" cy="4672172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677025" y="2981326"/>
            <a:ext cx="5181600" cy="2905124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r>
              <a:rPr lang="en-US" dirty="0" smtClean="0"/>
              <a:t>Call on NLP when your eureka feature is not in structured data</a:t>
            </a:r>
          </a:p>
          <a:p>
            <a:pPr marL="0" indent="0" algn="r">
              <a:buNone/>
            </a:pP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Call on NLP when your eureka feature is under-reported in 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24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87087"/>
            <a:ext cx="10299492" cy="50205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Profile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21684"/>
            <a:ext cx="10515600" cy="4351338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Predicting homelessness                                           - under reported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General symptom extraction                                    - under reported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Military Sexual Trauma (MST)                                   - under reported 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CAUTI                                                                 - Not in structured text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Colonoscopy Quality QUERI                           - Not in structured text</a:t>
            </a:r>
          </a:p>
        </p:txBody>
      </p:sp>
    </p:spTree>
    <p:extLst>
      <p:ext uri="{BB962C8B-B14F-4D97-AF65-F5344CB8AC3E}">
        <p14:creationId xmlns:p14="http://schemas.microsoft.com/office/powerpoint/2010/main" val="1540544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Psychosocial Risk factor </a:t>
            </a:r>
            <a:r>
              <a:rPr lang="en-US" dirty="0"/>
              <a:t>M</a:t>
            </a:r>
            <a:r>
              <a:rPr lang="en-US" dirty="0" smtClean="0"/>
              <a:t>entions in Clinical </a:t>
            </a:r>
            <a:r>
              <a:rPr lang="en-US" dirty="0"/>
              <a:t>N</a:t>
            </a:r>
            <a:r>
              <a:rPr lang="en-US" dirty="0" smtClean="0"/>
              <a:t>otes to Predict </a:t>
            </a:r>
            <a:r>
              <a:rPr lang="en-US" dirty="0"/>
              <a:t>H</a:t>
            </a:r>
            <a:r>
              <a:rPr lang="en-US" dirty="0" smtClean="0"/>
              <a:t>omelessness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2108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Why</a:t>
            </a:r>
          </a:p>
          <a:p>
            <a:pPr lvl="1"/>
            <a:r>
              <a:rPr lang="en-US" dirty="0" smtClean="0"/>
              <a:t>High priority within the VA</a:t>
            </a:r>
          </a:p>
          <a:p>
            <a:pPr lvl="1"/>
            <a:r>
              <a:rPr lang="en-US" dirty="0" smtClean="0"/>
              <a:t>Risk factors underreported and not well documented in EMR</a:t>
            </a:r>
          </a:p>
          <a:p>
            <a:r>
              <a:rPr lang="en-US" dirty="0" smtClean="0"/>
              <a:t>Work Done</a:t>
            </a:r>
          </a:p>
          <a:p>
            <a:pPr lvl="1"/>
            <a:r>
              <a:rPr lang="en-US" dirty="0" smtClean="0"/>
              <a:t>Dictionary Based Extraction  </a:t>
            </a:r>
          </a:p>
          <a:p>
            <a:pPr lvl="2"/>
            <a:r>
              <a:rPr lang="en-US" dirty="0" smtClean="0"/>
              <a:t>Based on field experts + literature search + UMLS Terminology </a:t>
            </a:r>
          </a:p>
          <a:p>
            <a:pPr lvl="1"/>
            <a:r>
              <a:rPr lang="en-US" dirty="0" smtClean="0"/>
              <a:t>Published Efficacy tested </a:t>
            </a:r>
            <a:r>
              <a:rPr lang="en-US" sz="2800" b="1" dirty="0" smtClean="0"/>
              <a:t>PPV: .8 </a:t>
            </a:r>
            <a:r>
              <a:rPr lang="en-US" dirty="0" smtClean="0"/>
              <a:t>from a 350K stratified sample across document types where the homelessness status was known</a:t>
            </a:r>
          </a:p>
          <a:p>
            <a:pPr lvl="1"/>
            <a:r>
              <a:rPr lang="en-US" dirty="0" smtClean="0"/>
              <a:t>10.5 Million document cohort processed for </a:t>
            </a:r>
          </a:p>
          <a:p>
            <a:pPr marL="457200" lvl="1" indent="0">
              <a:buNone/>
            </a:pPr>
            <a:r>
              <a:rPr lang="en-US" dirty="0" smtClean="0"/>
              <a:t>    Machine </a:t>
            </a:r>
            <a:r>
              <a:rPr lang="en-US" dirty="0"/>
              <a:t>L</a:t>
            </a:r>
            <a:r>
              <a:rPr lang="en-US" dirty="0" smtClean="0"/>
              <a:t>earning model combined with structured data 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5197" y="1517129"/>
            <a:ext cx="2907187" cy="210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52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Psychosocial Risk Factor Mentions in Clinical </a:t>
            </a:r>
            <a:r>
              <a:rPr lang="en-US" dirty="0"/>
              <a:t>N</a:t>
            </a:r>
            <a:r>
              <a:rPr lang="en-US" dirty="0" smtClean="0"/>
              <a:t>otes to Predict </a:t>
            </a:r>
            <a:r>
              <a:rPr lang="en-US" dirty="0"/>
              <a:t>H</a:t>
            </a:r>
            <a:r>
              <a:rPr lang="en-US" dirty="0" smtClean="0"/>
              <a:t>omelessness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2108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Lessons Learned</a:t>
            </a:r>
          </a:p>
          <a:p>
            <a:pPr lvl="1"/>
            <a:r>
              <a:rPr lang="en-US" dirty="0" smtClean="0"/>
              <a:t>False Positives caused by </a:t>
            </a:r>
            <a:r>
              <a:rPr lang="en-US" dirty="0" err="1" smtClean="0"/>
              <a:t>templated</a:t>
            </a:r>
            <a:r>
              <a:rPr lang="en-US" dirty="0" smtClean="0"/>
              <a:t> text</a:t>
            </a:r>
          </a:p>
          <a:p>
            <a:pPr lvl="1"/>
            <a:r>
              <a:rPr lang="en-US" dirty="0" smtClean="0"/>
              <a:t>Can and should limit to processing high yield document types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0442" y="3600762"/>
            <a:ext cx="2907187" cy="210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89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4634" y="466725"/>
            <a:ext cx="9967240" cy="6284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6238876" cy="1325563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 smtClean="0"/>
              <a:t>Homelessness (3)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184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2589</TotalTime>
  <Words>1319</Words>
  <Application>Microsoft Office PowerPoint</Application>
  <PresentationFormat>Custom</PresentationFormat>
  <Paragraphs>226</Paragraphs>
  <Slides>22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(Some) Contributions of NLP  to  Clinical Informatics </vt:lpstr>
      <vt:lpstr>Introduction</vt:lpstr>
      <vt:lpstr>Use Case</vt:lpstr>
      <vt:lpstr>Concept Extraction  Challenges</vt:lpstr>
      <vt:lpstr>Theme </vt:lpstr>
      <vt:lpstr>High Profile Projects</vt:lpstr>
      <vt:lpstr>Using Psychosocial Risk factor Mentions in Clinical Notes to Predict Homelessness </vt:lpstr>
      <vt:lpstr>Using Psychosocial Risk Factor Mentions in Clinical Notes to Predict Homelessness (2)</vt:lpstr>
      <vt:lpstr>Homelessness (3)</vt:lpstr>
      <vt:lpstr>Identifying General Symptoms  within Clinical Notes using NLP</vt:lpstr>
      <vt:lpstr>Identifying General Symptoms  within Clinical Notes using NLP (2)</vt:lpstr>
      <vt:lpstr>Identifying General Symptoms  within Clinical Notes using NLP (3)</vt:lpstr>
      <vt:lpstr>Identifying General Symptoms  within Clinical Notes using NLP (4)</vt:lpstr>
      <vt:lpstr>Identifying Patients with Catheter-Associated Urinary Tract Infections (CAUTI) using Clinical Notes</vt:lpstr>
      <vt:lpstr>Identifying Patients Who Experienced  Sexual Trauma From Clinical Texts</vt:lpstr>
      <vt:lpstr>Identifying Patients Who Experienced  Sexual Trauma From Clinical Texts (2)</vt:lpstr>
      <vt:lpstr>PowerPoint Presentation</vt:lpstr>
      <vt:lpstr>Colonoscopy Quality:  Identifying Bowel Prep Quality from Clinical Texts</vt:lpstr>
      <vt:lpstr>Colonoscopy Quality:  Bowel Prep Annotator: Classes, Anchors, Evidence</vt:lpstr>
      <vt:lpstr> Other Examples</vt:lpstr>
      <vt:lpstr>Conclusions</vt:lpstr>
      <vt:lpstr>Acknowledgements, Disclaimers, Contacts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Guy Divita</dc:creator>
  <cp:lastModifiedBy>Ruth M Reeves</cp:lastModifiedBy>
  <cp:revision>28</cp:revision>
  <dcterms:created xsi:type="dcterms:W3CDTF">2016-09-12T22:57:54Z</dcterms:created>
  <dcterms:modified xsi:type="dcterms:W3CDTF">2016-09-20T17:46:40Z</dcterms:modified>
</cp:coreProperties>
</file>

<file path=docProps/thumbnail.jpeg>
</file>